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sldIdLst>
    <p:sldId id="256" r:id="rId2"/>
    <p:sldId id="257" r:id="rId3"/>
    <p:sldId id="259" r:id="rId4"/>
    <p:sldId id="288" r:id="rId5"/>
    <p:sldId id="261" r:id="rId6"/>
    <p:sldId id="262" r:id="rId7"/>
    <p:sldId id="263" r:id="rId8"/>
    <p:sldId id="264" r:id="rId9"/>
    <p:sldId id="298" r:id="rId10"/>
    <p:sldId id="290" r:id="rId11"/>
    <p:sldId id="271" r:id="rId12"/>
    <p:sldId id="272" r:id="rId13"/>
    <p:sldId id="294" r:id="rId14"/>
    <p:sldId id="300" r:id="rId15"/>
    <p:sldId id="274" r:id="rId16"/>
    <p:sldId id="279" r:id="rId17"/>
    <p:sldId id="275" r:id="rId18"/>
    <p:sldId id="301" r:id="rId19"/>
    <p:sldId id="299" r:id="rId20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5253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1651571342161286"/>
          <c:w val="0.9127635758511895"/>
          <c:h val="0.741378383001536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explosion val="4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explosion val="9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explosion val="1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Лист1!$A$2:$A$6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71.8</c:v>
                </c:pt>
                <c:pt idx="1">
                  <c:v>16.8</c:v>
                </c:pt>
                <c:pt idx="2">
                  <c:v>4.9000000000000004</c:v>
                </c:pt>
                <c:pt idx="3">
                  <c:v>4</c:v>
                </c:pt>
                <c:pt idx="4">
                  <c:v>1.9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Динамика</a:t>
            </a:r>
            <a:r>
              <a:rPr lang="ru-RU" baseline="0" dirty="0" smtClean="0"/>
              <a:t> поступления доходов 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/>
              <a:t>городского поселения «Остров» /рублей/</a:t>
            </a:r>
            <a:endParaRPr lang="ru-RU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план 2016 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28708586</c:v>
                </c:pt>
                <c:pt idx="1">
                  <c:v>33860043</c:v>
                </c:pt>
                <c:pt idx="2">
                  <c:v>33516822</c:v>
                </c:pt>
                <c:pt idx="3">
                  <c:v>34908000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план 2016 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11608600</c:v>
                </c:pt>
                <c:pt idx="1">
                  <c:v>1626600</c:v>
                </c:pt>
                <c:pt idx="2">
                  <c:v>155500</c:v>
                </c:pt>
                <c:pt idx="3">
                  <c:v>0</c:v>
                </c:pt>
              </c:numCache>
            </c:numRef>
          </c:val>
        </c:ser>
        <c:overlap val="100"/>
        <c:axId val="95833472"/>
        <c:axId val="95843456"/>
      </c:barChart>
      <c:catAx>
        <c:axId val="958334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843456"/>
        <c:crosses val="autoZero"/>
        <c:auto val="1"/>
        <c:lblAlgn val="ctr"/>
        <c:lblOffset val="100"/>
      </c:catAx>
      <c:valAx>
        <c:axId val="958434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833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1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explosion val="1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explosion val="6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explosion val="11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Лист1!$A$2:$A$6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12.5</c:v>
                </c:pt>
                <c:pt idx="1">
                  <c:v>0.70000000000000018</c:v>
                </c:pt>
                <c:pt idx="2">
                  <c:v>9</c:v>
                </c:pt>
                <c:pt idx="3">
                  <c:v>76.400000000000006</c:v>
                </c:pt>
                <c:pt idx="4">
                  <c:v>1.4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150C75-A4AD-4DC3-83BB-C4DBE5609D3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11926D-47D4-4EB3-9D1C-586E47DFD9C1}">
      <dgm:prSet phldrT="[Текст]"/>
      <dgm:spPr/>
      <dgm:t>
        <a:bodyPr/>
        <a:lstStyle/>
        <a:p>
          <a:r>
            <a:rPr lang="ru-RU" dirty="0" smtClean="0"/>
            <a:t>Общегосударственные расходы  4363,0 тыс. руб. </a:t>
          </a:r>
          <a:endParaRPr lang="ru-RU" dirty="0"/>
        </a:p>
      </dgm:t>
    </dgm:pt>
    <dgm:pt modelId="{D85B316E-09AB-405A-8A7F-4B088EE09B80}" type="parTrans" cxnId="{F8DB13C7-3DC6-42E1-A3CD-1753CE1738E0}">
      <dgm:prSet/>
      <dgm:spPr/>
      <dgm:t>
        <a:bodyPr/>
        <a:lstStyle/>
        <a:p>
          <a:endParaRPr lang="ru-RU"/>
        </a:p>
      </dgm:t>
    </dgm:pt>
    <dgm:pt modelId="{64F5BBFF-167D-48A2-8A11-2CEA1F3FEADF}" type="sibTrans" cxnId="{F8DB13C7-3DC6-42E1-A3CD-1753CE1738E0}">
      <dgm:prSet/>
      <dgm:spPr/>
      <dgm:t>
        <a:bodyPr/>
        <a:lstStyle/>
        <a:p>
          <a:endParaRPr lang="ru-RU"/>
        </a:p>
      </dgm:t>
    </dgm:pt>
    <dgm:pt modelId="{C3752360-57CA-47BD-8A9E-3DB9953ED753}">
      <dgm:prSet phldrT="[Текст]"/>
      <dgm:spPr/>
      <dgm:t>
        <a:bodyPr/>
        <a:lstStyle/>
        <a:p>
          <a:r>
            <a:rPr lang="ru-RU" dirty="0" smtClean="0"/>
            <a:t>Расходы на содержание аппарата 2509,0 тыс. руб. </a:t>
          </a:r>
          <a:endParaRPr lang="ru-RU" dirty="0"/>
        </a:p>
      </dgm:t>
    </dgm:pt>
    <dgm:pt modelId="{4042BC62-3D92-4B70-8C82-F9E8154AB0A5}" type="parTrans" cxnId="{8F30EB9D-926C-4873-A302-3A965A1C9D47}">
      <dgm:prSet/>
      <dgm:spPr/>
      <dgm:t>
        <a:bodyPr/>
        <a:lstStyle/>
        <a:p>
          <a:endParaRPr lang="ru-RU"/>
        </a:p>
      </dgm:t>
    </dgm:pt>
    <dgm:pt modelId="{484C1051-F362-4226-9CE9-BE5E83D87B7F}" type="sibTrans" cxnId="{8F30EB9D-926C-4873-A302-3A965A1C9D47}">
      <dgm:prSet/>
      <dgm:spPr/>
      <dgm:t>
        <a:bodyPr/>
        <a:lstStyle/>
        <a:p>
          <a:endParaRPr lang="ru-RU"/>
        </a:p>
      </dgm:t>
    </dgm:pt>
    <dgm:pt modelId="{867B8483-1A3A-4DFE-870D-1DAE79A6EBBD}">
      <dgm:prSet phldrT="[Текст]"/>
      <dgm:spPr/>
      <dgm:t>
        <a:bodyPr/>
        <a:lstStyle/>
        <a:p>
          <a:r>
            <a:rPr lang="ru-RU" dirty="0" smtClean="0"/>
            <a:t>Резервный фонд и другие общегосударственные вопросы 1854,0 тыс. руб.</a:t>
          </a:r>
          <a:endParaRPr lang="ru-RU" dirty="0"/>
        </a:p>
      </dgm:t>
    </dgm:pt>
    <dgm:pt modelId="{281D4B6C-7493-4B0C-8422-4F69144E58CC}" type="parTrans" cxnId="{D44F98F0-00AB-4DAF-A431-BFE500BBEB3F}">
      <dgm:prSet/>
      <dgm:spPr/>
      <dgm:t>
        <a:bodyPr/>
        <a:lstStyle/>
        <a:p>
          <a:endParaRPr lang="ru-RU"/>
        </a:p>
      </dgm:t>
    </dgm:pt>
    <dgm:pt modelId="{45D07B26-EB23-48F0-ACD6-13EC57025F75}" type="sibTrans" cxnId="{D44F98F0-00AB-4DAF-A431-BFE500BBEB3F}">
      <dgm:prSet/>
      <dgm:spPr/>
      <dgm:t>
        <a:bodyPr/>
        <a:lstStyle/>
        <a:p>
          <a:endParaRPr lang="ru-RU"/>
        </a:p>
      </dgm:t>
    </dgm:pt>
    <dgm:pt modelId="{5AF6CF25-C9BE-40FA-842D-68443BAE698F}">
      <dgm:prSet phldrT="[Текст]"/>
      <dgm:spPr/>
      <dgm:t>
        <a:bodyPr/>
        <a:lstStyle/>
        <a:p>
          <a:r>
            <a:rPr lang="ru-RU" dirty="0" smtClean="0"/>
            <a:t>Национальная безопасность и правоохранительная деятельность 250,0 тыс. руб.</a:t>
          </a:r>
          <a:endParaRPr lang="ru-RU" dirty="0"/>
        </a:p>
      </dgm:t>
    </dgm:pt>
    <dgm:pt modelId="{41188479-1C6D-42F9-8590-1AC9E39C45A1}" type="parTrans" cxnId="{5B758C79-158B-467A-9F44-C8EB5A9AB3A3}">
      <dgm:prSet/>
      <dgm:spPr/>
      <dgm:t>
        <a:bodyPr/>
        <a:lstStyle/>
        <a:p>
          <a:endParaRPr lang="ru-RU"/>
        </a:p>
      </dgm:t>
    </dgm:pt>
    <dgm:pt modelId="{02D11149-2F9B-4303-8FBC-FBDDEBDEEA71}" type="sibTrans" cxnId="{5B758C79-158B-467A-9F44-C8EB5A9AB3A3}">
      <dgm:prSet/>
      <dgm:spPr/>
      <dgm:t>
        <a:bodyPr/>
        <a:lstStyle/>
        <a:p>
          <a:endParaRPr lang="ru-RU"/>
        </a:p>
      </dgm:t>
    </dgm:pt>
    <dgm:pt modelId="{B7F54AC1-BBBF-456B-842B-60C60291904A}">
      <dgm:prSet phldrT="[Текст]"/>
      <dgm:spPr/>
      <dgm:t>
        <a:bodyPr/>
        <a:lstStyle/>
        <a:p>
          <a:r>
            <a:rPr lang="ru-RU" dirty="0" smtClean="0"/>
            <a:t>Обеспечение пожарной безопасности 250,0 тыс. руб.</a:t>
          </a:r>
          <a:endParaRPr lang="ru-RU" dirty="0"/>
        </a:p>
      </dgm:t>
    </dgm:pt>
    <dgm:pt modelId="{D7A6A0E3-202A-4AD0-8F0C-D91B8335CAF0}" type="parTrans" cxnId="{AFF43C24-26E1-4588-8CE9-62EA5923B103}">
      <dgm:prSet/>
      <dgm:spPr/>
      <dgm:t>
        <a:bodyPr/>
        <a:lstStyle/>
        <a:p>
          <a:endParaRPr lang="ru-RU"/>
        </a:p>
      </dgm:t>
    </dgm:pt>
    <dgm:pt modelId="{B9E5570F-455C-41AE-B299-020D98ED2680}" type="sibTrans" cxnId="{AFF43C24-26E1-4588-8CE9-62EA5923B103}">
      <dgm:prSet/>
      <dgm:spPr/>
      <dgm:t>
        <a:bodyPr/>
        <a:lstStyle/>
        <a:p>
          <a:endParaRPr lang="ru-RU"/>
        </a:p>
      </dgm:t>
    </dgm:pt>
    <dgm:pt modelId="{5C8ED014-C5E2-465E-B0DE-223218C95675}">
      <dgm:prSet phldrT="[Текст]"/>
      <dgm:spPr/>
      <dgm:t>
        <a:bodyPr/>
        <a:lstStyle/>
        <a:p>
          <a:r>
            <a:rPr lang="ru-RU" dirty="0" smtClean="0"/>
            <a:t>Национальная экономика 3153,0 тыс. руб.</a:t>
          </a:r>
          <a:endParaRPr lang="ru-RU" dirty="0"/>
        </a:p>
      </dgm:t>
    </dgm:pt>
    <dgm:pt modelId="{B2866203-AD3B-4659-91BF-40A05C5BF011}" type="parTrans" cxnId="{64DCF8B4-160E-49F7-B804-F16514C4078F}">
      <dgm:prSet/>
      <dgm:spPr/>
      <dgm:t>
        <a:bodyPr/>
        <a:lstStyle/>
        <a:p>
          <a:endParaRPr lang="ru-RU"/>
        </a:p>
      </dgm:t>
    </dgm:pt>
    <dgm:pt modelId="{3A71A691-2CE7-46FA-834E-CB6B8F36DFDF}" type="sibTrans" cxnId="{64DCF8B4-160E-49F7-B804-F16514C4078F}">
      <dgm:prSet/>
      <dgm:spPr/>
      <dgm:t>
        <a:bodyPr/>
        <a:lstStyle/>
        <a:p>
          <a:endParaRPr lang="ru-RU"/>
        </a:p>
      </dgm:t>
    </dgm:pt>
    <dgm:pt modelId="{8C2F11D0-10CF-463C-8A7B-25A9AF4D02B1}">
      <dgm:prSet phldrT="[Текст]"/>
      <dgm:spPr/>
      <dgm:t>
        <a:bodyPr/>
        <a:lstStyle/>
        <a:p>
          <a:r>
            <a:rPr lang="ru-RU" dirty="0" smtClean="0"/>
            <a:t>Дорожная деятельность 3153,0 тыс. руб.</a:t>
          </a:r>
          <a:endParaRPr lang="ru-RU" dirty="0"/>
        </a:p>
      </dgm:t>
    </dgm:pt>
    <dgm:pt modelId="{50FCBD6E-F548-4AB6-ACE6-427E3AD6F763}" type="parTrans" cxnId="{BA6BAF9A-2C30-4773-8E3C-46202D0E3CAB}">
      <dgm:prSet/>
      <dgm:spPr/>
      <dgm:t>
        <a:bodyPr/>
        <a:lstStyle/>
        <a:p>
          <a:endParaRPr lang="ru-RU"/>
        </a:p>
      </dgm:t>
    </dgm:pt>
    <dgm:pt modelId="{F1AAA687-FE25-4278-A72D-4C73EA09B6F1}" type="sibTrans" cxnId="{BA6BAF9A-2C30-4773-8E3C-46202D0E3CAB}">
      <dgm:prSet/>
      <dgm:spPr/>
      <dgm:t>
        <a:bodyPr/>
        <a:lstStyle/>
        <a:p>
          <a:endParaRPr lang="ru-RU"/>
        </a:p>
      </dgm:t>
    </dgm:pt>
    <dgm:pt modelId="{B17218C3-7F6D-443E-8063-6AC5D6404951}" type="pres">
      <dgm:prSet presAssocID="{68150C75-A4AD-4DC3-83BB-C4DBE5609D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43B23D-0FAA-4768-9F8A-47C6DA3F1015}" type="pres">
      <dgm:prSet presAssocID="{0E11926D-47D4-4EB3-9D1C-586E47DFD9C1}" presName="linNode" presStyleCnt="0"/>
      <dgm:spPr/>
    </dgm:pt>
    <dgm:pt modelId="{DA529204-BF19-40E7-AFED-2DAE29F0B04C}" type="pres">
      <dgm:prSet presAssocID="{0E11926D-47D4-4EB3-9D1C-586E47DFD9C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11D3D-3657-4392-84C5-4CAD5D10D332}" type="pres">
      <dgm:prSet presAssocID="{0E11926D-47D4-4EB3-9D1C-586E47DFD9C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6D7E7-9148-41CB-8F1E-4C51CEA9C5F2}" type="pres">
      <dgm:prSet presAssocID="{64F5BBFF-167D-48A2-8A11-2CEA1F3FEADF}" presName="sp" presStyleCnt="0"/>
      <dgm:spPr/>
    </dgm:pt>
    <dgm:pt modelId="{B9B97A8F-5A43-4D68-9173-2AAF2AA88F12}" type="pres">
      <dgm:prSet presAssocID="{5AF6CF25-C9BE-40FA-842D-68443BAE698F}" presName="linNode" presStyleCnt="0"/>
      <dgm:spPr/>
    </dgm:pt>
    <dgm:pt modelId="{97A3BF95-6F26-442C-9FF3-B208DEA34586}" type="pres">
      <dgm:prSet presAssocID="{5AF6CF25-C9BE-40FA-842D-68443BAE698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B183C-29AE-4C9F-A584-201316CDBE86}" type="pres">
      <dgm:prSet presAssocID="{5AF6CF25-C9BE-40FA-842D-68443BAE698F}" presName="descendantText" presStyleLbl="alignAccFollowNode1" presStyleIdx="1" presStyleCnt="3" custScaleY="105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11AB2-9383-4F08-8FD6-3B33B1C096F5}" type="pres">
      <dgm:prSet presAssocID="{02D11149-2F9B-4303-8FBC-FBDDEBDEEA71}" presName="sp" presStyleCnt="0"/>
      <dgm:spPr/>
    </dgm:pt>
    <dgm:pt modelId="{959E7F6B-CA09-419A-A2EE-1AA42F1DA126}" type="pres">
      <dgm:prSet presAssocID="{5C8ED014-C5E2-465E-B0DE-223218C95675}" presName="linNode" presStyleCnt="0"/>
      <dgm:spPr/>
    </dgm:pt>
    <dgm:pt modelId="{795B8275-DE29-4F4F-82E5-C978C42E9C1B}" type="pres">
      <dgm:prSet presAssocID="{5C8ED014-C5E2-465E-B0DE-223218C95675}" presName="parentText" presStyleLbl="node1" presStyleIdx="2" presStyleCnt="3" custLinFactNeighborX="0" custLinFactNeighborY="13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48942-9480-4812-A389-21A1DCD94B5D}" type="pres">
      <dgm:prSet presAssocID="{5C8ED014-C5E2-465E-B0DE-223218C95675}" presName="descendantText" presStyleLbl="alignAccFollowNode1" presStyleIdx="2" presStyleCnt="3" custScaleX="104848" custScaleY="96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6BAF9A-2C30-4773-8E3C-46202D0E3CAB}" srcId="{5C8ED014-C5E2-465E-B0DE-223218C95675}" destId="{8C2F11D0-10CF-463C-8A7B-25A9AF4D02B1}" srcOrd="0" destOrd="0" parTransId="{50FCBD6E-F548-4AB6-ACE6-427E3AD6F763}" sibTransId="{F1AAA687-FE25-4278-A72D-4C73EA09B6F1}"/>
    <dgm:cxn modelId="{8F30EB9D-926C-4873-A302-3A965A1C9D47}" srcId="{0E11926D-47D4-4EB3-9D1C-586E47DFD9C1}" destId="{C3752360-57CA-47BD-8A9E-3DB9953ED753}" srcOrd="0" destOrd="0" parTransId="{4042BC62-3D92-4B70-8C82-F9E8154AB0A5}" sibTransId="{484C1051-F362-4226-9CE9-BE5E83D87B7F}"/>
    <dgm:cxn modelId="{FD80066D-17F0-47AB-AF1A-BC189081EA17}" type="presOf" srcId="{867B8483-1A3A-4DFE-870D-1DAE79A6EBBD}" destId="{79511D3D-3657-4392-84C5-4CAD5D10D332}" srcOrd="0" destOrd="1" presId="urn:microsoft.com/office/officeart/2005/8/layout/vList5"/>
    <dgm:cxn modelId="{B03836E8-BFF5-4E88-89BF-CD1C16F901A7}" type="presOf" srcId="{8C2F11D0-10CF-463C-8A7B-25A9AF4D02B1}" destId="{85848942-9480-4812-A389-21A1DCD94B5D}" srcOrd="0" destOrd="0" presId="urn:microsoft.com/office/officeart/2005/8/layout/vList5"/>
    <dgm:cxn modelId="{49D02093-5EC9-4A90-8792-AC98D4B0967D}" type="presOf" srcId="{B7F54AC1-BBBF-456B-842B-60C60291904A}" destId="{DB1B183C-29AE-4C9F-A584-201316CDBE86}" srcOrd="0" destOrd="0" presId="urn:microsoft.com/office/officeart/2005/8/layout/vList5"/>
    <dgm:cxn modelId="{D44F98F0-00AB-4DAF-A431-BFE500BBEB3F}" srcId="{0E11926D-47D4-4EB3-9D1C-586E47DFD9C1}" destId="{867B8483-1A3A-4DFE-870D-1DAE79A6EBBD}" srcOrd="1" destOrd="0" parTransId="{281D4B6C-7493-4B0C-8422-4F69144E58CC}" sibTransId="{45D07B26-EB23-48F0-ACD6-13EC57025F75}"/>
    <dgm:cxn modelId="{6E2180C1-06B0-47A8-982D-7D59F99EA020}" type="presOf" srcId="{5C8ED014-C5E2-465E-B0DE-223218C95675}" destId="{795B8275-DE29-4F4F-82E5-C978C42E9C1B}" srcOrd="0" destOrd="0" presId="urn:microsoft.com/office/officeart/2005/8/layout/vList5"/>
    <dgm:cxn modelId="{3E06D6DD-DBCF-4F6C-8714-DC52566BE208}" type="presOf" srcId="{5AF6CF25-C9BE-40FA-842D-68443BAE698F}" destId="{97A3BF95-6F26-442C-9FF3-B208DEA34586}" srcOrd="0" destOrd="0" presId="urn:microsoft.com/office/officeart/2005/8/layout/vList5"/>
    <dgm:cxn modelId="{F8DB13C7-3DC6-42E1-A3CD-1753CE1738E0}" srcId="{68150C75-A4AD-4DC3-83BB-C4DBE5609D30}" destId="{0E11926D-47D4-4EB3-9D1C-586E47DFD9C1}" srcOrd="0" destOrd="0" parTransId="{D85B316E-09AB-405A-8A7F-4B088EE09B80}" sibTransId="{64F5BBFF-167D-48A2-8A11-2CEA1F3FEADF}"/>
    <dgm:cxn modelId="{64DCF8B4-160E-49F7-B804-F16514C4078F}" srcId="{68150C75-A4AD-4DC3-83BB-C4DBE5609D30}" destId="{5C8ED014-C5E2-465E-B0DE-223218C95675}" srcOrd="2" destOrd="0" parTransId="{B2866203-AD3B-4659-91BF-40A05C5BF011}" sibTransId="{3A71A691-2CE7-46FA-834E-CB6B8F36DFDF}"/>
    <dgm:cxn modelId="{1F17EBD1-2CCF-4C0F-A879-6E5036A512B1}" type="presOf" srcId="{68150C75-A4AD-4DC3-83BB-C4DBE5609D30}" destId="{B17218C3-7F6D-443E-8063-6AC5D6404951}" srcOrd="0" destOrd="0" presId="urn:microsoft.com/office/officeart/2005/8/layout/vList5"/>
    <dgm:cxn modelId="{B2199E9C-E53C-414C-82E6-69EA6A7FCA64}" type="presOf" srcId="{0E11926D-47D4-4EB3-9D1C-586E47DFD9C1}" destId="{DA529204-BF19-40E7-AFED-2DAE29F0B04C}" srcOrd="0" destOrd="0" presId="urn:microsoft.com/office/officeart/2005/8/layout/vList5"/>
    <dgm:cxn modelId="{EE3FE2AE-7BAD-4053-BE1E-126ECF879964}" type="presOf" srcId="{C3752360-57CA-47BD-8A9E-3DB9953ED753}" destId="{79511D3D-3657-4392-84C5-4CAD5D10D332}" srcOrd="0" destOrd="0" presId="urn:microsoft.com/office/officeart/2005/8/layout/vList5"/>
    <dgm:cxn modelId="{AFF43C24-26E1-4588-8CE9-62EA5923B103}" srcId="{5AF6CF25-C9BE-40FA-842D-68443BAE698F}" destId="{B7F54AC1-BBBF-456B-842B-60C60291904A}" srcOrd="0" destOrd="0" parTransId="{D7A6A0E3-202A-4AD0-8F0C-D91B8335CAF0}" sibTransId="{B9E5570F-455C-41AE-B299-020D98ED2680}"/>
    <dgm:cxn modelId="{5B758C79-158B-467A-9F44-C8EB5A9AB3A3}" srcId="{68150C75-A4AD-4DC3-83BB-C4DBE5609D30}" destId="{5AF6CF25-C9BE-40FA-842D-68443BAE698F}" srcOrd="1" destOrd="0" parTransId="{41188479-1C6D-42F9-8590-1AC9E39C45A1}" sibTransId="{02D11149-2F9B-4303-8FBC-FBDDEBDEEA71}"/>
    <dgm:cxn modelId="{469BB9A9-5726-4831-843E-9C0CBDA24993}" type="presParOf" srcId="{B17218C3-7F6D-443E-8063-6AC5D6404951}" destId="{6443B23D-0FAA-4768-9F8A-47C6DA3F1015}" srcOrd="0" destOrd="0" presId="urn:microsoft.com/office/officeart/2005/8/layout/vList5"/>
    <dgm:cxn modelId="{E9FDCC92-09C3-4FEC-84DE-B01EA818A052}" type="presParOf" srcId="{6443B23D-0FAA-4768-9F8A-47C6DA3F1015}" destId="{DA529204-BF19-40E7-AFED-2DAE29F0B04C}" srcOrd="0" destOrd="0" presId="urn:microsoft.com/office/officeart/2005/8/layout/vList5"/>
    <dgm:cxn modelId="{55E0C91B-EC15-411E-86CE-3ECF1DC73C9A}" type="presParOf" srcId="{6443B23D-0FAA-4768-9F8A-47C6DA3F1015}" destId="{79511D3D-3657-4392-84C5-4CAD5D10D332}" srcOrd="1" destOrd="0" presId="urn:microsoft.com/office/officeart/2005/8/layout/vList5"/>
    <dgm:cxn modelId="{3F02EB9B-5B48-4E37-AB68-BD87D5F84DE5}" type="presParOf" srcId="{B17218C3-7F6D-443E-8063-6AC5D6404951}" destId="{0686D7E7-9148-41CB-8F1E-4C51CEA9C5F2}" srcOrd="1" destOrd="0" presId="urn:microsoft.com/office/officeart/2005/8/layout/vList5"/>
    <dgm:cxn modelId="{2BFBC422-BF9C-4FBC-97F0-223712136EBC}" type="presParOf" srcId="{B17218C3-7F6D-443E-8063-6AC5D6404951}" destId="{B9B97A8F-5A43-4D68-9173-2AAF2AA88F12}" srcOrd="2" destOrd="0" presId="urn:microsoft.com/office/officeart/2005/8/layout/vList5"/>
    <dgm:cxn modelId="{220183B3-E698-4FF7-B41A-51A81088FA14}" type="presParOf" srcId="{B9B97A8F-5A43-4D68-9173-2AAF2AA88F12}" destId="{97A3BF95-6F26-442C-9FF3-B208DEA34586}" srcOrd="0" destOrd="0" presId="urn:microsoft.com/office/officeart/2005/8/layout/vList5"/>
    <dgm:cxn modelId="{04885061-A4CB-4537-83DF-2266627E983E}" type="presParOf" srcId="{B9B97A8F-5A43-4D68-9173-2AAF2AA88F12}" destId="{DB1B183C-29AE-4C9F-A584-201316CDBE86}" srcOrd="1" destOrd="0" presId="urn:microsoft.com/office/officeart/2005/8/layout/vList5"/>
    <dgm:cxn modelId="{F7C954ED-FE37-46B9-BF56-3242AA245F9E}" type="presParOf" srcId="{B17218C3-7F6D-443E-8063-6AC5D6404951}" destId="{C4111AB2-9383-4F08-8FD6-3B33B1C096F5}" srcOrd="3" destOrd="0" presId="urn:microsoft.com/office/officeart/2005/8/layout/vList5"/>
    <dgm:cxn modelId="{E6DC8899-26B3-4971-8A14-E92DA8D87735}" type="presParOf" srcId="{B17218C3-7F6D-443E-8063-6AC5D6404951}" destId="{959E7F6B-CA09-419A-A2EE-1AA42F1DA126}" srcOrd="4" destOrd="0" presId="urn:microsoft.com/office/officeart/2005/8/layout/vList5"/>
    <dgm:cxn modelId="{C2709D3C-4B55-466A-AF46-DEFCC04729F6}" type="presParOf" srcId="{959E7F6B-CA09-419A-A2EE-1AA42F1DA126}" destId="{795B8275-DE29-4F4F-82E5-C978C42E9C1B}" srcOrd="0" destOrd="0" presId="urn:microsoft.com/office/officeart/2005/8/layout/vList5"/>
    <dgm:cxn modelId="{40BB1E83-9ECC-4ABC-B7B3-2656F80345CC}" type="presParOf" srcId="{959E7F6B-CA09-419A-A2EE-1AA42F1DA126}" destId="{85848942-9480-4812-A389-21A1DCD94B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150C75-A4AD-4DC3-83BB-C4DBE5609D3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11926D-47D4-4EB3-9D1C-586E47DFD9C1}">
      <dgm:prSet phldrT="[Текст]"/>
      <dgm:spPr/>
      <dgm:t>
        <a:bodyPr/>
        <a:lstStyle/>
        <a:p>
          <a:r>
            <a:rPr lang="ru-RU" dirty="0" smtClean="0"/>
            <a:t>Жилищное хозяйство 11131,0 тыс. руб. </a:t>
          </a:r>
          <a:endParaRPr lang="ru-RU" dirty="0"/>
        </a:p>
      </dgm:t>
    </dgm:pt>
    <dgm:pt modelId="{D85B316E-09AB-405A-8A7F-4B088EE09B80}" type="parTrans" cxnId="{F8DB13C7-3DC6-42E1-A3CD-1753CE1738E0}">
      <dgm:prSet/>
      <dgm:spPr/>
      <dgm:t>
        <a:bodyPr/>
        <a:lstStyle/>
        <a:p>
          <a:endParaRPr lang="ru-RU"/>
        </a:p>
      </dgm:t>
    </dgm:pt>
    <dgm:pt modelId="{64F5BBFF-167D-48A2-8A11-2CEA1F3FEADF}" type="sibTrans" cxnId="{F8DB13C7-3DC6-42E1-A3CD-1753CE1738E0}">
      <dgm:prSet/>
      <dgm:spPr/>
      <dgm:t>
        <a:bodyPr/>
        <a:lstStyle/>
        <a:p>
          <a:endParaRPr lang="ru-RU"/>
        </a:p>
      </dgm:t>
    </dgm:pt>
    <dgm:pt modelId="{C3752360-57CA-47BD-8A9E-3DB9953ED753}">
      <dgm:prSet phldrT="[Текст]"/>
      <dgm:spPr/>
      <dgm:t>
        <a:bodyPr/>
        <a:lstStyle/>
        <a:p>
          <a:r>
            <a:rPr lang="ru-RU" dirty="0" smtClean="0"/>
            <a:t>Расходы по капитальному ремонту муниципального жилищного фонда 7451,0 тыс. руб.</a:t>
          </a:r>
          <a:endParaRPr lang="ru-RU" dirty="0"/>
        </a:p>
      </dgm:t>
    </dgm:pt>
    <dgm:pt modelId="{4042BC62-3D92-4B70-8C82-F9E8154AB0A5}" type="parTrans" cxnId="{8F30EB9D-926C-4873-A302-3A965A1C9D47}">
      <dgm:prSet/>
      <dgm:spPr/>
      <dgm:t>
        <a:bodyPr/>
        <a:lstStyle/>
        <a:p>
          <a:endParaRPr lang="ru-RU"/>
        </a:p>
      </dgm:t>
    </dgm:pt>
    <dgm:pt modelId="{484C1051-F362-4226-9CE9-BE5E83D87B7F}" type="sibTrans" cxnId="{8F30EB9D-926C-4873-A302-3A965A1C9D47}">
      <dgm:prSet/>
      <dgm:spPr/>
      <dgm:t>
        <a:bodyPr/>
        <a:lstStyle/>
        <a:p>
          <a:endParaRPr lang="ru-RU"/>
        </a:p>
      </dgm:t>
    </dgm:pt>
    <dgm:pt modelId="{5AF6CF25-C9BE-40FA-842D-68443BAE698F}">
      <dgm:prSet phldrT="[Текст]"/>
      <dgm:spPr/>
      <dgm:t>
        <a:bodyPr/>
        <a:lstStyle/>
        <a:p>
          <a:r>
            <a:rPr lang="ru-RU" dirty="0" smtClean="0"/>
            <a:t> Коммунальное хозяйство 1755,0 тыс. руб.</a:t>
          </a:r>
          <a:endParaRPr lang="ru-RU" dirty="0"/>
        </a:p>
      </dgm:t>
    </dgm:pt>
    <dgm:pt modelId="{41188479-1C6D-42F9-8590-1AC9E39C45A1}" type="parTrans" cxnId="{5B758C79-158B-467A-9F44-C8EB5A9AB3A3}">
      <dgm:prSet/>
      <dgm:spPr/>
      <dgm:t>
        <a:bodyPr/>
        <a:lstStyle/>
        <a:p>
          <a:endParaRPr lang="ru-RU"/>
        </a:p>
      </dgm:t>
    </dgm:pt>
    <dgm:pt modelId="{02D11149-2F9B-4303-8FBC-FBDDEBDEEA71}" type="sibTrans" cxnId="{5B758C79-158B-467A-9F44-C8EB5A9AB3A3}">
      <dgm:prSet/>
      <dgm:spPr/>
      <dgm:t>
        <a:bodyPr/>
        <a:lstStyle/>
        <a:p>
          <a:endParaRPr lang="ru-RU"/>
        </a:p>
      </dgm:t>
    </dgm:pt>
    <dgm:pt modelId="{B7F54AC1-BBBF-456B-842B-60C60291904A}">
      <dgm:prSet phldrT="[Текст]"/>
      <dgm:spPr/>
      <dgm:t>
        <a:bodyPr/>
        <a:lstStyle/>
        <a:p>
          <a:r>
            <a:rPr lang="ru-RU" dirty="0" smtClean="0"/>
            <a:t>Мероприятия в области коммунального хозяйства 1200,0 тыс. руб. (дотация бани)</a:t>
          </a:r>
          <a:endParaRPr lang="ru-RU" dirty="0"/>
        </a:p>
      </dgm:t>
    </dgm:pt>
    <dgm:pt modelId="{D7A6A0E3-202A-4AD0-8F0C-D91B8335CAF0}" type="parTrans" cxnId="{AFF43C24-26E1-4588-8CE9-62EA5923B103}">
      <dgm:prSet/>
      <dgm:spPr/>
      <dgm:t>
        <a:bodyPr/>
        <a:lstStyle/>
        <a:p>
          <a:endParaRPr lang="ru-RU"/>
        </a:p>
      </dgm:t>
    </dgm:pt>
    <dgm:pt modelId="{B9E5570F-455C-41AE-B299-020D98ED2680}" type="sibTrans" cxnId="{AFF43C24-26E1-4588-8CE9-62EA5923B103}">
      <dgm:prSet/>
      <dgm:spPr/>
      <dgm:t>
        <a:bodyPr/>
        <a:lstStyle/>
        <a:p>
          <a:endParaRPr lang="ru-RU"/>
        </a:p>
      </dgm:t>
    </dgm:pt>
    <dgm:pt modelId="{5C8ED014-C5E2-465E-B0DE-223218C95675}">
      <dgm:prSet phldrT="[Текст]"/>
      <dgm:spPr/>
      <dgm:t>
        <a:bodyPr/>
        <a:lstStyle/>
        <a:p>
          <a:r>
            <a:rPr lang="ru-RU" dirty="0" smtClean="0"/>
            <a:t>Благоустройство 13896,0  тыс. руб.</a:t>
          </a:r>
          <a:endParaRPr lang="ru-RU" dirty="0"/>
        </a:p>
      </dgm:t>
    </dgm:pt>
    <dgm:pt modelId="{B2866203-AD3B-4659-91BF-40A05C5BF011}" type="parTrans" cxnId="{64DCF8B4-160E-49F7-B804-F16514C4078F}">
      <dgm:prSet/>
      <dgm:spPr/>
      <dgm:t>
        <a:bodyPr/>
        <a:lstStyle/>
        <a:p>
          <a:endParaRPr lang="ru-RU"/>
        </a:p>
      </dgm:t>
    </dgm:pt>
    <dgm:pt modelId="{3A71A691-2CE7-46FA-834E-CB6B8F36DFDF}" type="sibTrans" cxnId="{64DCF8B4-160E-49F7-B804-F16514C4078F}">
      <dgm:prSet/>
      <dgm:spPr/>
      <dgm:t>
        <a:bodyPr/>
        <a:lstStyle/>
        <a:p>
          <a:endParaRPr lang="ru-RU"/>
        </a:p>
      </dgm:t>
    </dgm:pt>
    <dgm:pt modelId="{8C2F11D0-10CF-463C-8A7B-25A9AF4D02B1}">
      <dgm:prSet phldrT="[Текст]"/>
      <dgm:spPr/>
      <dgm:t>
        <a:bodyPr/>
        <a:lstStyle/>
        <a:p>
          <a:r>
            <a:rPr lang="ru-RU" dirty="0" smtClean="0"/>
            <a:t>Уличное освещение 5502,0  тыс. руб.</a:t>
          </a:r>
          <a:endParaRPr lang="ru-RU" dirty="0"/>
        </a:p>
      </dgm:t>
    </dgm:pt>
    <dgm:pt modelId="{50FCBD6E-F548-4AB6-ACE6-427E3AD6F763}" type="parTrans" cxnId="{BA6BAF9A-2C30-4773-8E3C-46202D0E3CAB}">
      <dgm:prSet/>
      <dgm:spPr/>
      <dgm:t>
        <a:bodyPr/>
        <a:lstStyle/>
        <a:p>
          <a:endParaRPr lang="ru-RU"/>
        </a:p>
      </dgm:t>
    </dgm:pt>
    <dgm:pt modelId="{F1AAA687-FE25-4278-A72D-4C73EA09B6F1}" type="sibTrans" cxnId="{BA6BAF9A-2C30-4773-8E3C-46202D0E3CAB}">
      <dgm:prSet/>
      <dgm:spPr/>
      <dgm:t>
        <a:bodyPr/>
        <a:lstStyle/>
        <a:p>
          <a:endParaRPr lang="ru-RU"/>
        </a:p>
      </dgm:t>
    </dgm:pt>
    <dgm:pt modelId="{7CE5DFE3-743D-4EAC-9856-1D30DD8BF318}">
      <dgm:prSet phldrT="[Текст]"/>
      <dgm:spPr/>
      <dgm:t>
        <a:bodyPr/>
        <a:lstStyle/>
        <a:p>
          <a:r>
            <a:rPr lang="ru-RU" dirty="0" smtClean="0"/>
            <a:t>Компенсация дополнительно выкупаемой жилой площади для переселения граждан из аварийного жилфонда 3680,0 тыс. руб. </a:t>
          </a:r>
          <a:endParaRPr lang="ru-RU" dirty="0"/>
        </a:p>
      </dgm:t>
    </dgm:pt>
    <dgm:pt modelId="{8F574139-4EC7-450C-82AC-F1EC1319704A}" type="parTrans" cxnId="{F95C9DC1-2A49-4058-B62D-0730B361FD98}">
      <dgm:prSet/>
      <dgm:spPr/>
      <dgm:t>
        <a:bodyPr/>
        <a:lstStyle/>
        <a:p>
          <a:endParaRPr lang="ru-RU"/>
        </a:p>
      </dgm:t>
    </dgm:pt>
    <dgm:pt modelId="{AE75EEB4-EEB9-4ADC-A56A-C1A029FA08B1}" type="sibTrans" cxnId="{F95C9DC1-2A49-4058-B62D-0730B361FD98}">
      <dgm:prSet/>
      <dgm:spPr/>
      <dgm:t>
        <a:bodyPr/>
        <a:lstStyle/>
        <a:p>
          <a:endParaRPr lang="ru-RU"/>
        </a:p>
      </dgm:t>
    </dgm:pt>
    <dgm:pt modelId="{213093C0-CEC5-42B2-863B-8E2A250188BA}">
      <dgm:prSet phldrT="[Текст]"/>
      <dgm:spPr/>
      <dgm:t>
        <a:bodyPr/>
        <a:lstStyle/>
        <a:p>
          <a:r>
            <a:rPr lang="ru-RU" dirty="0" smtClean="0"/>
            <a:t> Расходы по содержанию и капитальному ремонту объектов водоснабжения 555,0 тыс. руб.</a:t>
          </a:r>
          <a:endParaRPr lang="ru-RU" dirty="0"/>
        </a:p>
      </dgm:t>
    </dgm:pt>
    <dgm:pt modelId="{E965CDB6-801A-4EB3-ADD5-01B01C1DF8FC}" type="parTrans" cxnId="{2BD99D67-72AC-4660-95E5-DF4BB52DF168}">
      <dgm:prSet/>
      <dgm:spPr/>
      <dgm:t>
        <a:bodyPr/>
        <a:lstStyle/>
        <a:p>
          <a:endParaRPr lang="ru-RU"/>
        </a:p>
      </dgm:t>
    </dgm:pt>
    <dgm:pt modelId="{578C5A7E-5D40-40A3-8B6C-9A3FC417CC88}" type="sibTrans" cxnId="{2BD99D67-72AC-4660-95E5-DF4BB52DF168}">
      <dgm:prSet/>
      <dgm:spPr/>
      <dgm:t>
        <a:bodyPr/>
        <a:lstStyle/>
        <a:p>
          <a:endParaRPr lang="ru-RU"/>
        </a:p>
      </dgm:t>
    </dgm:pt>
    <dgm:pt modelId="{0150EF70-4462-4005-BA79-AE57E98AB9D6}">
      <dgm:prSet phldrT="[Текст]"/>
      <dgm:spPr/>
      <dgm:t>
        <a:bodyPr/>
        <a:lstStyle/>
        <a:p>
          <a:r>
            <a:rPr lang="ru-RU" dirty="0" smtClean="0"/>
            <a:t>Озеленение 1000,0 тыс. руб.</a:t>
          </a:r>
          <a:endParaRPr lang="ru-RU" dirty="0"/>
        </a:p>
      </dgm:t>
    </dgm:pt>
    <dgm:pt modelId="{C9285299-0FFD-47CF-8707-C2D0E6EB154A}" type="parTrans" cxnId="{8E176DE0-D9B4-4640-9A49-5F0FC304BD2E}">
      <dgm:prSet/>
      <dgm:spPr/>
      <dgm:t>
        <a:bodyPr/>
        <a:lstStyle/>
        <a:p>
          <a:endParaRPr lang="ru-RU"/>
        </a:p>
      </dgm:t>
    </dgm:pt>
    <dgm:pt modelId="{0B8054EB-E0B6-44EB-BC00-293D5BB483C8}" type="sibTrans" cxnId="{8E176DE0-D9B4-4640-9A49-5F0FC304BD2E}">
      <dgm:prSet/>
      <dgm:spPr/>
      <dgm:t>
        <a:bodyPr/>
        <a:lstStyle/>
        <a:p>
          <a:endParaRPr lang="ru-RU"/>
        </a:p>
      </dgm:t>
    </dgm:pt>
    <dgm:pt modelId="{4B0059EB-333F-4A32-8ECB-8BE1909B55BE}">
      <dgm:prSet phldrT="[Текст]"/>
      <dgm:spPr/>
      <dgm:t>
        <a:bodyPr/>
        <a:lstStyle/>
        <a:p>
          <a:r>
            <a:rPr lang="ru-RU" dirty="0" smtClean="0"/>
            <a:t>Содержание мест захоронения 600,0 тыс. руб.</a:t>
          </a:r>
          <a:endParaRPr lang="ru-RU" dirty="0"/>
        </a:p>
      </dgm:t>
    </dgm:pt>
    <dgm:pt modelId="{2F8BA09F-963D-42AC-8A4B-3E72095B770B}" type="parTrans" cxnId="{DF735C9F-060A-431B-9E3E-8D22819A4707}">
      <dgm:prSet/>
      <dgm:spPr/>
      <dgm:t>
        <a:bodyPr/>
        <a:lstStyle/>
        <a:p>
          <a:endParaRPr lang="ru-RU"/>
        </a:p>
      </dgm:t>
    </dgm:pt>
    <dgm:pt modelId="{96DAE205-F86C-4E51-AD1D-97CD95CBBA6D}" type="sibTrans" cxnId="{DF735C9F-060A-431B-9E3E-8D22819A4707}">
      <dgm:prSet/>
      <dgm:spPr/>
      <dgm:t>
        <a:bodyPr/>
        <a:lstStyle/>
        <a:p>
          <a:endParaRPr lang="ru-RU"/>
        </a:p>
      </dgm:t>
    </dgm:pt>
    <dgm:pt modelId="{95E3232A-E6E7-46C7-9CE8-173E3256CE7E}">
      <dgm:prSet phldrT="[Текст]"/>
      <dgm:spPr/>
      <dgm:t>
        <a:bodyPr/>
        <a:lstStyle/>
        <a:p>
          <a:r>
            <a:rPr lang="ru-RU" dirty="0" smtClean="0"/>
            <a:t>Благоустройство воинских захоронений 280,0 тыс. руб.</a:t>
          </a:r>
          <a:endParaRPr lang="ru-RU" dirty="0"/>
        </a:p>
      </dgm:t>
    </dgm:pt>
    <dgm:pt modelId="{114EB65E-1946-4C96-A573-192BCA87F6B0}" type="parTrans" cxnId="{D41D3238-21EA-45A6-8B34-099D081E6FFA}">
      <dgm:prSet/>
      <dgm:spPr/>
      <dgm:t>
        <a:bodyPr/>
        <a:lstStyle/>
        <a:p>
          <a:endParaRPr lang="ru-RU"/>
        </a:p>
      </dgm:t>
    </dgm:pt>
    <dgm:pt modelId="{47E41CD0-4E32-431F-BE87-A0747036D500}" type="sibTrans" cxnId="{D41D3238-21EA-45A6-8B34-099D081E6FFA}">
      <dgm:prSet/>
      <dgm:spPr/>
      <dgm:t>
        <a:bodyPr/>
        <a:lstStyle/>
        <a:p>
          <a:endParaRPr lang="ru-RU"/>
        </a:p>
      </dgm:t>
    </dgm:pt>
    <dgm:pt modelId="{18AB41C4-09C0-432C-BB78-83B8A34FF5E6}">
      <dgm:prSet phldrT="[Текст]"/>
      <dgm:spPr/>
      <dgm:t>
        <a:bodyPr/>
        <a:lstStyle/>
        <a:p>
          <a:r>
            <a:rPr lang="ru-RU" dirty="0" smtClean="0"/>
            <a:t>Прочее благоустройство 6514,0 тыс. руб.</a:t>
          </a:r>
          <a:endParaRPr lang="ru-RU" dirty="0"/>
        </a:p>
      </dgm:t>
    </dgm:pt>
    <dgm:pt modelId="{6E2377C5-412A-46AB-8FF1-80472A3F4476}" type="parTrans" cxnId="{D0360F17-B539-49AA-A13B-B8281BBCFC83}">
      <dgm:prSet/>
      <dgm:spPr/>
      <dgm:t>
        <a:bodyPr/>
        <a:lstStyle/>
        <a:p>
          <a:endParaRPr lang="ru-RU"/>
        </a:p>
      </dgm:t>
    </dgm:pt>
    <dgm:pt modelId="{FE1DD5A0-B8F2-46C1-A88E-DD7B5A1A1884}" type="sibTrans" cxnId="{D0360F17-B539-49AA-A13B-B8281BBCFC83}">
      <dgm:prSet/>
      <dgm:spPr/>
      <dgm:t>
        <a:bodyPr/>
        <a:lstStyle/>
        <a:p>
          <a:endParaRPr lang="ru-RU"/>
        </a:p>
      </dgm:t>
    </dgm:pt>
    <dgm:pt modelId="{B17218C3-7F6D-443E-8063-6AC5D6404951}" type="pres">
      <dgm:prSet presAssocID="{68150C75-A4AD-4DC3-83BB-C4DBE5609D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43B23D-0FAA-4768-9F8A-47C6DA3F1015}" type="pres">
      <dgm:prSet presAssocID="{0E11926D-47D4-4EB3-9D1C-586E47DFD9C1}" presName="linNode" presStyleCnt="0"/>
      <dgm:spPr/>
    </dgm:pt>
    <dgm:pt modelId="{DA529204-BF19-40E7-AFED-2DAE29F0B04C}" type="pres">
      <dgm:prSet presAssocID="{0E11926D-47D4-4EB3-9D1C-586E47DFD9C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11D3D-3657-4392-84C5-4CAD5D10D332}" type="pres">
      <dgm:prSet presAssocID="{0E11926D-47D4-4EB3-9D1C-586E47DFD9C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6D7E7-9148-41CB-8F1E-4C51CEA9C5F2}" type="pres">
      <dgm:prSet presAssocID="{64F5BBFF-167D-48A2-8A11-2CEA1F3FEADF}" presName="sp" presStyleCnt="0"/>
      <dgm:spPr/>
    </dgm:pt>
    <dgm:pt modelId="{B9B97A8F-5A43-4D68-9173-2AAF2AA88F12}" type="pres">
      <dgm:prSet presAssocID="{5AF6CF25-C9BE-40FA-842D-68443BAE698F}" presName="linNode" presStyleCnt="0"/>
      <dgm:spPr/>
    </dgm:pt>
    <dgm:pt modelId="{97A3BF95-6F26-442C-9FF3-B208DEA34586}" type="pres">
      <dgm:prSet presAssocID="{5AF6CF25-C9BE-40FA-842D-68443BAE698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B183C-29AE-4C9F-A584-201316CDBE86}" type="pres">
      <dgm:prSet presAssocID="{5AF6CF25-C9BE-40FA-842D-68443BAE698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11AB2-9383-4F08-8FD6-3B33B1C096F5}" type="pres">
      <dgm:prSet presAssocID="{02D11149-2F9B-4303-8FBC-FBDDEBDEEA71}" presName="sp" presStyleCnt="0"/>
      <dgm:spPr/>
    </dgm:pt>
    <dgm:pt modelId="{959E7F6B-CA09-419A-A2EE-1AA42F1DA126}" type="pres">
      <dgm:prSet presAssocID="{5C8ED014-C5E2-465E-B0DE-223218C95675}" presName="linNode" presStyleCnt="0"/>
      <dgm:spPr/>
    </dgm:pt>
    <dgm:pt modelId="{795B8275-DE29-4F4F-82E5-C978C42E9C1B}" type="pres">
      <dgm:prSet presAssocID="{5C8ED014-C5E2-465E-B0DE-223218C9567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48942-9480-4812-A389-21A1DCD94B5D}" type="pres">
      <dgm:prSet presAssocID="{5C8ED014-C5E2-465E-B0DE-223218C95675}" presName="descendantText" presStyleLbl="alignAccFollowNode1" presStyleIdx="2" presStyleCnt="3" custScaleY="112156" custLinFactNeighborX="3876" custLinFactNeighborY="-3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6BAF9A-2C30-4773-8E3C-46202D0E3CAB}" srcId="{5C8ED014-C5E2-465E-B0DE-223218C95675}" destId="{8C2F11D0-10CF-463C-8A7B-25A9AF4D02B1}" srcOrd="0" destOrd="0" parTransId="{50FCBD6E-F548-4AB6-ACE6-427E3AD6F763}" sibTransId="{F1AAA687-FE25-4278-A72D-4C73EA09B6F1}"/>
    <dgm:cxn modelId="{8CC8ACE7-003D-4D9B-B0D4-9B0D27D49719}" type="presOf" srcId="{213093C0-CEC5-42B2-863B-8E2A250188BA}" destId="{DB1B183C-29AE-4C9F-A584-201316CDBE86}" srcOrd="0" destOrd="1" presId="urn:microsoft.com/office/officeart/2005/8/layout/vList5"/>
    <dgm:cxn modelId="{F0B8E3FF-00F1-423B-B4F1-6EA3BB9EEAD6}" type="presOf" srcId="{C3752360-57CA-47BD-8A9E-3DB9953ED753}" destId="{79511D3D-3657-4392-84C5-4CAD5D10D332}" srcOrd="0" destOrd="0" presId="urn:microsoft.com/office/officeart/2005/8/layout/vList5"/>
    <dgm:cxn modelId="{D41D3238-21EA-45A6-8B34-099D081E6FFA}" srcId="{5C8ED014-C5E2-465E-B0DE-223218C95675}" destId="{95E3232A-E6E7-46C7-9CE8-173E3256CE7E}" srcOrd="3" destOrd="0" parTransId="{114EB65E-1946-4C96-A573-192BCA87F6B0}" sibTransId="{47E41CD0-4E32-431F-BE87-A0747036D500}"/>
    <dgm:cxn modelId="{8F30EB9D-926C-4873-A302-3A965A1C9D47}" srcId="{0E11926D-47D4-4EB3-9D1C-586E47DFD9C1}" destId="{C3752360-57CA-47BD-8A9E-3DB9953ED753}" srcOrd="0" destOrd="0" parTransId="{4042BC62-3D92-4B70-8C82-F9E8154AB0A5}" sibTransId="{484C1051-F362-4226-9CE9-BE5E83D87B7F}"/>
    <dgm:cxn modelId="{AA71760E-E5B9-4DFF-952C-82D8B865C88C}" type="presOf" srcId="{95E3232A-E6E7-46C7-9CE8-173E3256CE7E}" destId="{85848942-9480-4812-A389-21A1DCD94B5D}" srcOrd="0" destOrd="3" presId="urn:microsoft.com/office/officeart/2005/8/layout/vList5"/>
    <dgm:cxn modelId="{D0360F17-B539-49AA-A13B-B8281BBCFC83}" srcId="{5C8ED014-C5E2-465E-B0DE-223218C95675}" destId="{18AB41C4-09C0-432C-BB78-83B8A34FF5E6}" srcOrd="4" destOrd="0" parTransId="{6E2377C5-412A-46AB-8FF1-80472A3F4476}" sibTransId="{FE1DD5A0-B8F2-46C1-A88E-DD7B5A1A1884}"/>
    <dgm:cxn modelId="{06848B7F-52F1-42F4-BD35-1A33D5B21E18}" type="presOf" srcId="{B7F54AC1-BBBF-456B-842B-60C60291904A}" destId="{DB1B183C-29AE-4C9F-A584-201316CDBE86}" srcOrd="0" destOrd="0" presId="urn:microsoft.com/office/officeart/2005/8/layout/vList5"/>
    <dgm:cxn modelId="{5B3AFE10-CA2B-4BE0-B902-E12517E93938}" type="presOf" srcId="{18AB41C4-09C0-432C-BB78-83B8A34FF5E6}" destId="{85848942-9480-4812-A389-21A1DCD94B5D}" srcOrd="0" destOrd="4" presId="urn:microsoft.com/office/officeart/2005/8/layout/vList5"/>
    <dgm:cxn modelId="{A1DEA4CF-AE0F-4F40-A390-8ABF16BB2D0E}" type="presOf" srcId="{8C2F11D0-10CF-463C-8A7B-25A9AF4D02B1}" destId="{85848942-9480-4812-A389-21A1DCD94B5D}" srcOrd="0" destOrd="0" presId="urn:microsoft.com/office/officeart/2005/8/layout/vList5"/>
    <dgm:cxn modelId="{AE99FD40-720B-4976-AFA1-0E3B4177AD0B}" type="presOf" srcId="{0150EF70-4462-4005-BA79-AE57E98AB9D6}" destId="{85848942-9480-4812-A389-21A1DCD94B5D}" srcOrd="0" destOrd="1" presId="urn:microsoft.com/office/officeart/2005/8/layout/vList5"/>
    <dgm:cxn modelId="{F8DB13C7-3DC6-42E1-A3CD-1753CE1738E0}" srcId="{68150C75-A4AD-4DC3-83BB-C4DBE5609D30}" destId="{0E11926D-47D4-4EB3-9D1C-586E47DFD9C1}" srcOrd="0" destOrd="0" parTransId="{D85B316E-09AB-405A-8A7F-4B088EE09B80}" sibTransId="{64F5BBFF-167D-48A2-8A11-2CEA1F3FEADF}"/>
    <dgm:cxn modelId="{36023D44-DEA5-41F6-82D3-9DD0E9692550}" type="presOf" srcId="{0E11926D-47D4-4EB3-9D1C-586E47DFD9C1}" destId="{DA529204-BF19-40E7-AFED-2DAE29F0B04C}" srcOrd="0" destOrd="0" presId="urn:microsoft.com/office/officeart/2005/8/layout/vList5"/>
    <dgm:cxn modelId="{64DCF8B4-160E-49F7-B804-F16514C4078F}" srcId="{68150C75-A4AD-4DC3-83BB-C4DBE5609D30}" destId="{5C8ED014-C5E2-465E-B0DE-223218C95675}" srcOrd="2" destOrd="0" parTransId="{B2866203-AD3B-4659-91BF-40A05C5BF011}" sibTransId="{3A71A691-2CE7-46FA-834E-CB6B8F36DFDF}"/>
    <dgm:cxn modelId="{F95C9DC1-2A49-4058-B62D-0730B361FD98}" srcId="{0E11926D-47D4-4EB3-9D1C-586E47DFD9C1}" destId="{7CE5DFE3-743D-4EAC-9856-1D30DD8BF318}" srcOrd="1" destOrd="0" parTransId="{8F574139-4EC7-450C-82AC-F1EC1319704A}" sibTransId="{AE75EEB4-EEB9-4ADC-A56A-C1A029FA08B1}"/>
    <dgm:cxn modelId="{8E176DE0-D9B4-4640-9A49-5F0FC304BD2E}" srcId="{5C8ED014-C5E2-465E-B0DE-223218C95675}" destId="{0150EF70-4462-4005-BA79-AE57E98AB9D6}" srcOrd="1" destOrd="0" parTransId="{C9285299-0FFD-47CF-8707-C2D0E6EB154A}" sibTransId="{0B8054EB-E0B6-44EB-BC00-293D5BB483C8}"/>
    <dgm:cxn modelId="{8ADE3E0F-D458-46C2-B9AF-EA95874675EB}" type="presOf" srcId="{4B0059EB-333F-4A32-8ECB-8BE1909B55BE}" destId="{85848942-9480-4812-A389-21A1DCD94B5D}" srcOrd="0" destOrd="2" presId="urn:microsoft.com/office/officeart/2005/8/layout/vList5"/>
    <dgm:cxn modelId="{DF735C9F-060A-431B-9E3E-8D22819A4707}" srcId="{5C8ED014-C5E2-465E-B0DE-223218C95675}" destId="{4B0059EB-333F-4A32-8ECB-8BE1909B55BE}" srcOrd="2" destOrd="0" parTransId="{2F8BA09F-963D-42AC-8A4B-3E72095B770B}" sibTransId="{96DAE205-F86C-4E51-AD1D-97CD95CBBA6D}"/>
    <dgm:cxn modelId="{2BD99D67-72AC-4660-95E5-DF4BB52DF168}" srcId="{5AF6CF25-C9BE-40FA-842D-68443BAE698F}" destId="{213093C0-CEC5-42B2-863B-8E2A250188BA}" srcOrd="1" destOrd="0" parTransId="{E965CDB6-801A-4EB3-ADD5-01B01C1DF8FC}" sibTransId="{578C5A7E-5D40-40A3-8B6C-9A3FC417CC88}"/>
    <dgm:cxn modelId="{3D5AD358-A70F-4A4A-B841-EA717783B009}" type="presOf" srcId="{5AF6CF25-C9BE-40FA-842D-68443BAE698F}" destId="{97A3BF95-6F26-442C-9FF3-B208DEA34586}" srcOrd="0" destOrd="0" presId="urn:microsoft.com/office/officeart/2005/8/layout/vList5"/>
    <dgm:cxn modelId="{AFF43C24-26E1-4588-8CE9-62EA5923B103}" srcId="{5AF6CF25-C9BE-40FA-842D-68443BAE698F}" destId="{B7F54AC1-BBBF-456B-842B-60C60291904A}" srcOrd="0" destOrd="0" parTransId="{D7A6A0E3-202A-4AD0-8F0C-D91B8335CAF0}" sibTransId="{B9E5570F-455C-41AE-B299-020D98ED2680}"/>
    <dgm:cxn modelId="{9E04F8CF-3A1A-43DE-AAD3-A3734D5ECAAC}" type="presOf" srcId="{5C8ED014-C5E2-465E-B0DE-223218C95675}" destId="{795B8275-DE29-4F4F-82E5-C978C42E9C1B}" srcOrd="0" destOrd="0" presId="urn:microsoft.com/office/officeart/2005/8/layout/vList5"/>
    <dgm:cxn modelId="{DE41A449-DAC3-4E18-9D0E-ECB62BB2EC6B}" type="presOf" srcId="{68150C75-A4AD-4DC3-83BB-C4DBE5609D30}" destId="{B17218C3-7F6D-443E-8063-6AC5D6404951}" srcOrd="0" destOrd="0" presId="urn:microsoft.com/office/officeart/2005/8/layout/vList5"/>
    <dgm:cxn modelId="{5B758C79-158B-467A-9F44-C8EB5A9AB3A3}" srcId="{68150C75-A4AD-4DC3-83BB-C4DBE5609D30}" destId="{5AF6CF25-C9BE-40FA-842D-68443BAE698F}" srcOrd="1" destOrd="0" parTransId="{41188479-1C6D-42F9-8590-1AC9E39C45A1}" sibTransId="{02D11149-2F9B-4303-8FBC-FBDDEBDEEA71}"/>
    <dgm:cxn modelId="{8B04E6C8-C77A-4557-9699-158B17416CE5}" type="presOf" srcId="{7CE5DFE3-743D-4EAC-9856-1D30DD8BF318}" destId="{79511D3D-3657-4392-84C5-4CAD5D10D332}" srcOrd="0" destOrd="1" presId="urn:microsoft.com/office/officeart/2005/8/layout/vList5"/>
    <dgm:cxn modelId="{9D37A832-FA91-4202-B524-C427589575C7}" type="presParOf" srcId="{B17218C3-7F6D-443E-8063-6AC5D6404951}" destId="{6443B23D-0FAA-4768-9F8A-47C6DA3F1015}" srcOrd="0" destOrd="0" presId="urn:microsoft.com/office/officeart/2005/8/layout/vList5"/>
    <dgm:cxn modelId="{1B021CCF-24D5-4A02-86D5-1293FB5A738E}" type="presParOf" srcId="{6443B23D-0FAA-4768-9F8A-47C6DA3F1015}" destId="{DA529204-BF19-40E7-AFED-2DAE29F0B04C}" srcOrd="0" destOrd="0" presId="urn:microsoft.com/office/officeart/2005/8/layout/vList5"/>
    <dgm:cxn modelId="{7BDBA760-E4A5-432A-8527-E448A4C42C84}" type="presParOf" srcId="{6443B23D-0FAA-4768-9F8A-47C6DA3F1015}" destId="{79511D3D-3657-4392-84C5-4CAD5D10D332}" srcOrd="1" destOrd="0" presId="urn:microsoft.com/office/officeart/2005/8/layout/vList5"/>
    <dgm:cxn modelId="{21CB2D53-69BD-4E5F-A6F4-5A8D8926EB83}" type="presParOf" srcId="{B17218C3-7F6D-443E-8063-6AC5D6404951}" destId="{0686D7E7-9148-41CB-8F1E-4C51CEA9C5F2}" srcOrd="1" destOrd="0" presId="urn:microsoft.com/office/officeart/2005/8/layout/vList5"/>
    <dgm:cxn modelId="{4F9B6B3F-1E85-4FD4-A394-F2D8C4CC19B8}" type="presParOf" srcId="{B17218C3-7F6D-443E-8063-6AC5D6404951}" destId="{B9B97A8F-5A43-4D68-9173-2AAF2AA88F12}" srcOrd="2" destOrd="0" presId="urn:microsoft.com/office/officeart/2005/8/layout/vList5"/>
    <dgm:cxn modelId="{5D21D6F5-9759-408A-8D87-27112BF28F73}" type="presParOf" srcId="{B9B97A8F-5A43-4D68-9173-2AAF2AA88F12}" destId="{97A3BF95-6F26-442C-9FF3-B208DEA34586}" srcOrd="0" destOrd="0" presId="urn:microsoft.com/office/officeart/2005/8/layout/vList5"/>
    <dgm:cxn modelId="{39D61827-FF49-416A-9157-33213BF522A0}" type="presParOf" srcId="{B9B97A8F-5A43-4D68-9173-2AAF2AA88F12}" destId="{DB1B183C-29AE-4C9F-A584-201316CDBE86}" srcOrd="1" destOrd="0" presId="urn:microsoft.com/office/officeart/2005/8/layout/vList5"/>
    <dgm:cxn modelId="{E73CFB37-10D4-4564-9C34-886EAE075C53}" type="presParOf" srcId="{B17218C3-7F6D-443E-8063-6AC5D6404951}" destId="{C4111AB2-9383-4F08-8FD6-3B33B1C096F5}" srcOrd="3" destOrd="0" presId="urn:microsoft.com/office/officeart/2005/8/layout/vList5"/>
    <dgm:cxn modelId="{5D30448A-84AA-42E2-8670-3107169B284B}" type="presParOf" srcId="{B17218C3-7F6D-443E-8063-6AC5D6404951}" destId="{959E7F6B-CA09-419A-A2EE-1AA42F1DA126}" srcOrd="4" destOrd="0" presId="urn:microsoft.com/office/officeart/2005/8/layout/vList5"/>
    <dgm:cxn modelId="{BA5495EE-EAE6-491E-B43B-B1784E1A620E}" type="presParOf" srcId="{959E7F6B-CA09-419A-A2EE-1AA42F1DA126}" destId="{795B8275-DE29-4F4F-82E5-C978C42E9C1B}" srcOrd="0" destOrd="0" presId="urn:microsoft.com/office/officeart/2005/8/layout/vList5"/>
    <dgm:cxn modelId="{8316444A-FFC3-4C4F-8FDA-944AF49A4B20}" type="presParOf" srcId="{959E7F6B-CA09-419A-A2EE-1AA42F1DA126}" destId="{85848942-9480-4812-A389-21A1DCD94B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511D3D-3657-4392-84C5-4CAD5D10D332}">
      <dsp:nvSpPr>
        <dsp:cNvPr id="0" name=""/>
        <dsp:cNvSpPr/>
      </dsp:nvSpPr>
      <dsp:spPr>
        <a:xfrm rot="5400000">
          <a:off x="3421455" y="-1221801"/>
          <a:ext cx="991559" cy="36868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Расходы на содержание аппарата 2509,0 тыс. руб.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Резервный фонд и другие общегосударственные вопросы 1854,0 тыс. руб.</a:t>
          </a:r>
          <a:endParaRPr lang="ru-RU" sz="1200" kern="1200" dirty="0"/>
        </a:p>
      </dsp:txBody>
      <dsp:txXfrm rot="5400000">
        <a:off x="3421455" y="-1221801"/>
        <a:ext cx="991559" cy="3686809"/>
      </dsp:txXfrm>
    </dsp:sp>
    <dsp:sp modelId="{DA529204-BF19-40E7-AFED-2DAE29F0B04C}">
      <dsp:nvSpPr>
        <dsp:cNvPr id="0" name=""/>
        <dsp:cNvSpPr/>
      </dsp:nvSpPr>
      <dsp:spPr>
        <a:xfrm>
          <a:off x="0" y="1877"/>
          <a:ext cx="2073830" cy="1239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Общегосударственные расходы  4363,0 тыс. руб. </a:t>
          </a:r>
          <a:endParaRPr lang="ru-RU" sz="1300" kern="1200" dirty="0"/>
        </a:p>
      </dsp:txBody>
      <dsp:txXfrm>
        <a:off x="0" y="1877"/>
        <a:ext cx="2073830" cy="1239449"/>
      </dsp:txXfrm>
    </dsp:sp>
    <dsp:sp modelId="{DB1B183C-29AE-4C9F-A584-201316CDBE86}">
      <dsp:nvSpPr>
        <dsp:cNvPr id="0" name=""/>
        <dsp:cNvSpPr/>
      </dsp:nvSpPr>
      <dsp:spPr>
        <a:xfrm rot="5400000">
          <a:off x="3391991" y="79620"/>
          <a:ext cx="1050488" cy="36868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Обеспечение пожарной безопасности 250,0 тыс. руб.</a:t>
          </a:r>
          <a:endParaRPr lang="ru-RU" sz="1200" kern="1200" dirty="0"/>
        </a:p>
      </dsp:txBody>
      <dsp:txXfrm rot="5400000">
        <a:off x="3391991" y="79620"/>
        <a:ext cx="1050488" cy="3686809"/>
      </dsp:txXfrm>
    </dsp:sp>
    <dsp:sp modelId="{97A3BF95-6F26-442C-9FF3-B208DEA34586}">
      <dsp:nvSpPr>
        <dsp:cNvPr id="0" name=""/>
        <dsp:cNvSpPr/>
      </dsp:nvSpPr>
      <dsp:spPr>
        <a:xfrm>
          <a:off x="0" y="1303300"/>
          <a:ext cx="2073830" cy="1239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Национальная безопасность и правоохранительная деятельность 250,0 тыс. руб.</a:t>
          </a:r>
          <a:endParaRPr lang="ru-RU" sz="1300" kern="1200" dirty="0"/>
        </a:p>
      </dsp:txBody>
      <dsp:txXfrm>
        <a:off x="0" y="1303300"/>
        <a:ext cx="2073830" cy="1239449"/>
      </dsp:txXfrm>
    </dsp:sp>
    <dsp:sp modelId="{85848942-9480-4812-A389-21A1DCD94B5D}">
      <dsp:nvSpPr>
        <dsp:cNvPr id="0" name=""/>
        <dsp:cNvSpPr/>
      </dsp:nvSpPr>
      <dsp:spPr>
        <a:xfrm rot="5400000">
          <a:off x="3407720" y="1350185"/>
          <a:ext cx="955179" cy="37485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Дорожная деятельность 3153,0 тыс. руб.</a:t>
          </a:r>
          <a:endParaRPr lang="ru-RU" sz="1200" kern="1200" dirty="0"/>
        </a:p>
      </dsp:txBody>
      <dsp:txXfrm rot="5400000">
        <a:off x="3407720" y="1350185"/>
        <a:ext cx="955179" cy="3748522"/>
      </dsp:txXfrm>
    </dsp:sp>
    <dsp:sp modelId="{795B8275-DE29-4F4F-82E5-C978C42E9C1B}">
      <dsp:nvSpPr>
        <dsp:cNvPr id="0" name=""/>
        <dsp:cNvSpPr/>
      </dsp:nvSpPr>
      <dsp:spPr>
        <a:xfrm>
          <a:off x="0" y="2606600"/>
          <a:ext cx="2011048" cy="1239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Национальная экономика 3153,0 тыс. руб.</a:t>
          </a:r>
          <a:endParaRPr lang="ru-RU" sz="1300" kern="1200" dirty="0"/>
        </a:p>
      </dsp:txBody>
      <dsp:txXfrm>
        <a:off x="0" y="2606600"/>
        <a:ext cx="2011048" cy="12394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511D3D-3657-4392-84C5-4CAD5D10D332}">
      <dsp:nvSpPr>
        <dsp:cNvPr id="0" name=""/>
        <dsp:cNvSpPr/>
      </dsp:nvSpPr>
      <dsp:spPr>
        <a:xfrm rot="5400000">
          <a:off x="3556160" y="-1237294"/>
          <a:ext cx="1113873" cy="387115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Расходы по капитальному ремонту муниципального жилищного фонда 7451,0 тыс. руб.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Компенсация дополнительно выкупаемой жилой площади для переселения граждан из аварийного жилфонда 3680,0 тыс. руб. </a:t>
          </a:r>
          <a:endParaRPr lang="ru-RU" sz="1100" kern="1200" dirty="0"/>
        </a:p>
      </dsp:txBody>
      <dsp:txXfrm rot="5400000">
        <a:off x="3556160" y="-1237294"/>
        <a:ext cx="1113873" cy="3871150"/>
      </dsp:txXfrm>
    </dsp:sp>
    <dsp:sp modelId="{DA529204-BF19-40E7-AFED-2DAE29F0B04C}">
      <dsp:nvSpPr>
        <dsp:cNvPr id="0" name=""/>
        <dsp:cNvSpPr/>
      </dsp:nvSpPr>
      <dsp:spPr>
        <a:xfrm>
          <a:off x="0" y="2109"/>
          <a:ext cx="2177521" cy="1392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Жилищное хозяйство 11131,0 тыс. руб. </a:t>
          </a:r>
          <a:endParaRPr lang="ru-RU" sz="1800" kern="1200" dirty="0"/>
        </a:p>
      </dsp:txBody>
      <dsp:txXfrm>
        <a:off x="0" y="2109"/>
        <a:ext cx="2177521" cy="1392342"/>
      </dsp:txXfrm>
    </dsp:sp>
    <dsp:sp modelId="{DB1B183C-29AE-4C9F-A584-201316CDBE86}">
      <dsp:nvSpPr>
        <dsp:cNvPr id="0" name=""/>
        <dsp:cNvSpPr/>
      </dsp:nvSpPr>
      <dsp:spPr>
        <a:xfrm rot="5400000">
          <a:off x="3556160" y="224664"/>
          <a:ext cx="1113873" cy="387115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Мероприятия в области коммунального хозяйства 1200,0 тыс. руб. (дотация бани)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Расходы по содержанию и капитальному ремонту объектов водоснабжения 555,0 тыс. руб.</a:t>
          </a:r>
          <a:endParaRPr lang="ru-RU" sz="1100" kern="1200" dirty="0"/>
        </a:p>
      </dsp:txBody>
      <dsp:txXfrm rot="5400000">
        <a:off x="3556160" y="224664"/>
        <a:ext cx="1113873" cy="3871150"/>
      </dsp:txXfrm>
    </dsp:sp>
    <dsp:sp modelId="{97A3BF95-6F26-442C-9FF3-B208DEA34586}">
      <dsp:nvSpPr>
        <dsp:cNvPr id="0" name=""/>
        <dsp:cNvSpPr/>
      </dsp:nvSpPr>
      <dsp:spPr>
        <a:xfrm>
          <a:off x="0" y="1464068"/>
          <a:ext cx="2177521" cy="1392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Коммунальное хозяйство 1755,0 тыс. руб.</a:t>
          </a:r>
          <a:endParaRPr lang="ru-RU" sz="1800" kern="1200" dirty="0"/>
        </a:p>
      </dsp:txBody>
      <dsp:txXfrm>
        <a:off x="0" y="1464068"/>
        <a:ext cx="2177521" cy="1392342"/>
      </dsp:txXfrm>
    </dsp:sp>
    <dsp:sp modelId="{85848942-9480-4812-A389-21A1DCD94B5D}">
      <dsp:nvSpPr>
        <dsp:cNvPr id="0" name=""/>
        <dsp:cNvSpPr/>
      </dsp:nvSpPr>
      <dsp:spPr>
        <a:xfrm rot="5400000">
          <a:off x="3488458" y="1645700"/>
          <a:ext cx="1249276" cy="387115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Уличное освещение 5502,0  тыс. руб.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Озеленение 1000,0 тыс. руб.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Содержание мест захоронения 600,0 тыс. руб.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Благоустройство воинских захоронений 280,0 тыс. руб.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Прочее благоустройство 6514,0 тыс. руб.</a:t>
          </a:r>
          <a:endParaRPr lang="ru-RU" sz="1100" kern="1200" dirty="0"/>
        </a:p>
      </dsp:txBody>
      <dsp:txXfrm rot="5400000">
        <a:off x="3488458" y="1645700"/>
        <a:ext cx="1249276" cy="3871150"/>
      </dsp:txXfrm>
    </dsp:sp>
    <dsp:sp modelId="{795B8275-DE29-4F4F-82E5-C978C42E9C1B}">
      <dsp:nvSpPr>
        <dsp:cNvPr id="0" name=""/>
        <dsp:cNvSpPr/>
      </dsp:nvSpPr>
      <dsp:spPr>
        <a:xfrm>
          <a:off x="0" y="2926028"/>
          <a:ext cx="2177521" cy="13923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Благоустройство 13896,0  тыс. руб.</a:t>
          </a:r>
          <a:endParaRPr lang="ru-RU" sz="1800" kern="1200" dirty="0"/>
        </a:p>
      </dsp:txBody>
      <dsp:txXfrm>
        <a:off x="0" y="2926028"/>
        <a:ext cx="2177521" cy="1392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4C79-5ED1-4DAD-90EB-9B8EC6A42A78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418AA-48E1-4AB7-BC54-E2C0A418E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178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418AA-48E1-4AB7-BC54-E2C0A418E31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5318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418AA-48E1-4AB7-BC54-E2C0A418E31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3545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418AA-48E1-4AB7-BC54-E2C0A418E31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68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571" y="4221088"/>
            <a:ext cx="6400800" cy="1232332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/>
              <a:t>Проект </a:t>
            </a:r>
            <a:r>
              <a:rPr lang="x-none" b="1" dirty="0" smtClean="0"/>
              <a:t> бюджет</a:t>
            </a:r>
            <a:r>
              <a:rPr lang="ru-RU" b="1" dirty="0" smtClean="0"/>
              <a:t>а</a:t>
            </a:r>
            <a:r>
              <a:rPr lang="x-none" b="1" dirty="0" smtClean="0"/>
              <a:t> </a:t>
            </a:r>
            <a:r>
              <a:rPr lang="ru-RU" b="1" dirty="0" smtClean="0"/>
              <a:t>муниципального образования городское поселение «ОСТРОВ»</a:t>
            </a:r>
            <a:endParaRPr lang="ru-RU" dirty="0"/>
          </a:p>
          <a:p>
            <a:pPr algn="ctr"/>
            <a:r>
              <a:rPr lang="x-none" b="1" dirty="0"/>
              <a:t> на </a:t>
            </a:r>
            <a:r>
              <a:rPr lang="x-none" b="1" dirty="0" smtClean="0"/>
              <a:t>201</a:t>
            </a:r>
            <a:r>
              <a:rPr lang="ru-RU" b="1" dirty="0" smtClean="0"/>
              <a:t>6</a:t>
            </a:r>
            <a:r>
              <a:rPr lang="x-none" b="1" dirty="0" smtClean="0"/>
              <a:t> год</a:t>
            </a: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935" y="1966615"/>
            <a:ext cx="28860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2315" y="908720"/>
            <a:ext cx="7465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 для граждан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67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571504"/>
          </a:xfrm>
          <a:effectLst/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Нормативы зачисления налогов в бюджет поселения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Поддорского муниципального района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="" xmlns:p14="http://schemas.microsoft.com/office/powerpoint/2010/main" val="1548191756"/>
              </p:ext>
            </p:extLst>
          </p:nvPr>
        </p:nvGraphicFramePr>
        <p:xfrm>
          <a:off x="928662" y="1000108"/>
          <a:ext cx="7643866" cy="4783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955"/>
                <a:gridCol w="4537457"/>
                <a:gridCol w="2357454"/>
              </a:tblGrid>
              <a:tr h="117790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Налоги и сборы, установленные законодательством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Бюджеты городских поселений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79484">
                <a:tc row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Федеральные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Налог на доходы физических</a:t>
                      </a:r>
                      <a:r>
                        <a:rPr lang="ru-RU" baseline="0" dirty="0" smtClean="0"/>
                        <a:t> лиц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10,0%</a:t>
                      </a:r>
                      <a:endParaRPr lang="ru-RU" dirty="0"/>
                    </a:p>
                  </a:txBody>
                  <a:tcPr/>
                </a:tc>
              </a:tr>
              <a:tr h="64294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none" dirty="0" smtClean="0">
                          <a:solidFill>
                            <a:schemeClr val="tx1"/>
                          </a:solidFill>
                        </a:rPr>
                        <a:t>Акцизы на нефтепродукты</a:t>
                      </a:r>
                      <a:endParaRPr lang="ru-RU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none" dirty="0" smtClean="0">
                          <a:solidFill>
                            <a:schemeClr val="tx1"/>
                          </a:solidFill>
                        </a:rPr>
                        <a:t>0,05317%</a:t>
                      </a:r>
                      <a:endParaRPr lang="ru-RU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928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Государственная пошлина (по видам)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100%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492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Единый сельскохозяйственный налог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50%</a:t>
                      </a:r>
                      <a:endParaRPr lang="ru-RU" dirty="0"/>
                    </a:p>
                  </a:txBody>
                  <a:tcPr/>
                </a:tc>
              </a:tr>
              <a:tr h="6651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Местные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Налог на имущество физических лиц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100%</a:t>
                      </a:r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Земельный налог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82688" y="277813"/>
            <a:ext cx="6778625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ln w="12700">
                  <a:solidFill>
                    <a:schemeClr val="tx1">
                      <a:tint val="95000"/>
                    </a:schemeClr>
                  </a:solidFill>
                </a:ln>
                <a:gradFill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</a:gradFill>
                <a:effectLst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kern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сведения </a:t>
            </a:r>
            <a:br>
              <a:rPr lang="ru-RU" altLang="ru-RU" sz="3200" b="1" kern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kern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межбюджетных отношениях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2428859" y="1785927"/>
            <a:ext cx="4230703" cy="2214578"/>
          </a:xfrm>
          <a:prstGeom prst="octagon">
            <a:avLst>
              <a:gd name="adj" fmla="val 29287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b="1" i="1" dirty="0"/>
              <a:t>Межбюджетные трансферты</a:t>
            </a:r>
            <a:r>
              <a:rPr lang="ru-RU" altLang="ru-RU" dirty="0"/>
              <a:t> – </a:t>
            </a:r>
          </a:p>
          <a:p>
            <a:pPr algn="ctr"/>
            <a:r>
              <a:rPr lang="ru-RU" altLang="ru-RU" sz="1600" dirty="0"/>
              <a:t>это средства,</a:t>
            </a:r>
          </a:p>
          <a:p>
            <a:pPr algn="ctr"/>
            <a:r>
              <a:rPr lang="ru-RU" altLang="ru-RU" sz="1600" dirty="0"/>
              <a:t>предоставляемые одним бюджетом</a:t>
            </a:r>
          </a:p>
          <a:p>
            <a:pPr algn="ctr"/>
            <a:r>
              <a:rPr lang="ru-RU" altLang="ru-RU" sz="1600" dirty="0"/>
              <a:t>бюджетной системы Российской Федерации</a:t>
            </a:r>
          </a:p>
          <a:p>
            <a:pPr algn="ctr"/>
            <a:r>
              <a:rPr lang="ru-RU" altLang="ru-RU" sz="1600" dirty="0"/>
              <a:t>другому бюджету бюджетной системы </a:t>
            </a:r>
          </a:p>
          <a:p>
            <a:pPr algn="ctr"/>
            <a:r>
              <a:rPr lang="ru-RU" altLang="ru-RU" sz="1600" dirty="0"/>
              <a:t>Российской Федерации</a:t>
            </a:r>
          </a:p>
        </p:txBody>
      </p:sp>
      <p:sp>
        <p:nvSpPr>
          <p:cNvPr id="5" name="Document"/>
          <p:cNvSpPr>
            <a:spLocks noEditPoints="1" noChangeArrowheads="1"/>
          </p:cNvSpPr>
          <p:nvPr/>
        </p:nvSpPr>
        <p:spPr bwMode="auto">
          <a:xfrm>
            <a:off x="250825" y="1571612"/>
            <a:ext cx="2017713" cy="214314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000" b="1" i="1" dirty="0"/>
              <a:t>Дотации</a:t>
            </a:r>
            <a:r>
              <a:rPr lang="ru-RU" i="1" dirty="0"/>
              <a:t> </a:t>
            </a:r>
            <a:r>
              <a:rPr lang="ru-RU" sz="1400" i="1" dirty="0"/>
              <a:t>(</a:t>
            </a:r>
            <a:r>
              <a:rPr lang="ru-RU" sz="1400" dirty="0"/>
              <a:t>от лат. "</a:t>
            </a:r>
            <a:r>
              <a:rPr lang="en-US" sz="1400" dirty="0" err="1"/>
              <a:t>Dotatio</a:t>
            </a:r>
            <a:r>
              <a:rPr lang="ru-RU" sz="1400" dirty="0"/>
              <a:t>" – дар, пожертвование</a:t>
            </a:r>
            <a:r>
              <a:rPr lang="ru-RU" sz="1400" i="1" dirty="0"/>
              <a:t>) – </a:t>
            </a:r>
            <a:r>
              <a:rPr lang="ru-RU" sz="1400" dirty="0"/>
              <a:t>предоставляются без определения конкретной цели их использования</a:t>
            </a:r>
            <a:endParaRPr lang="ru-RU" sz="1400" i="1" dirty="0"/>
          </a:p>
        </p:txBody>
      </p:sp>
      <p:sp>
        <p:nvSpPr>
          <p:cNvPr id="6" name="Document"/>
          <p:cNvSpPr>
            <a:spLocks noEditPoints="1" noChangeArrowheads="1"/>
          </p:cNvSpPr>
          <p:nvPr/>
        </p:nvSpPr>
        <p:spPr bwMode="auto">
          <a:xfrm>
            <a:off x="250825" y="4357695"/>
            <a:ext cx="3384550" cy="178594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b="1" i="1" dirty="0"/>
              <a:t>Субвенции</a:t>
            </a:r>
            <a:r>
              <a:rPr lang="ru-RU" dirty="0"/>
              <a:t> </a:t>
            </a:r>
            <a:r>
              <a:rPr lang="ru-RU" sz="1400" dirty="0"/>
              <a:t>(от лат. "</a:t>
            </a:r>
            <a:r>
              <a:rPr lang="en-US" sz="1400" dirty="0" err="1"/>
              <a:t>Subvenire</a:t>
            </a:r>
            <a:r>
              <a:rPr lang="ru-RU" sz="1400" dirty="0"/>
              <a:t>" –</a:t>
            </a:r>
            <a:r>
              <a:rPr lang="en-US" sz="1400" dirty="0"/>
              <a:t> </a:t>
            </a:r>
            <a:r>
              <a:rPr lang="ru-RU" sz="1400" dirty="0"/>
              <a:t>приходить на помощь) – предоставляются на финансирование "переданных" другим публично-правовым образованиям полномочий</a:t>
            </a:r>
            <a:endParaRPr lang="ru-RU" dirty="0"/>
          </a:p>
        </p:txBody>
      </p:sp>
      <p:sp>
        <p:nvSpPr>
          <p:cNvPr id="7" name="Document"/>
          <p:cNvSpPr>
            <a:spLocks noEditPoints="1" noChangeArrowheads="1"/>
          </p:cNvSpPr>
          <p:nvPr/>
        </p:nvSpPr>
        <p:spPr bwMode="auto">
          <a:xfrm>
            <a:off x="5508625" y="4357695"/>
            <a:ext cx="3455988" cy="17859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b="1" i="1" dirty="0"/>
              <a:t>Субсидии</a:t>
            </a:r>
            <a:r>
              <a:rPr lang="ru-RU" dirty="0"/>
              <a:t> </a:t>
            </a:r>
            <a:r>
              <a:rPr lang="ru-RU" sz="1400" dirty="0"/>
              <a:t>(от лат. "</a:t>
            </a:r>
            <a:r>
              <a:rPr lang="en-US" sz="1400" dirty="0" err="1"/>
              <a:t>Subsidium</a:t>
            </a:r>
            <a:r>
              <a:rPr lang="ru-RU" sz="1400" dirty="0"/>
              <a:t>" – поддержка) – предоставляются на условиях долевого </a:t>
            </a:r>
            <a:r>
              <a:rPr lang="ru-RU" sz="1400" dirty="0" err="1"/>
              <a:t>софинансирования</a:t>
            </a:r>
            <a:r>
              <a:rPr lang="ru-RU" sz="1400" dirty="0"/>
              <a:t> расходов других бюджетов</a:t>
            </a:r>
          </a:p>
        </p:txBody>
      </p:sp>
      <p:sp>
        <p:nvSpPr>
          <p:cNvPr id="8" name="Document"/>
          <p:cNvSpPr>
            <a:spLocks noEditPoints="1" noChangeArrowheads="1"/>
          </p:cNvSpPr>
          <p:nvPr/>
        </p:nvSpPr>
        <p:spPr bwMode="auto">
          <a:xfrm>
            <a:off x="6732588" y="1571612"/>
            <a:ext cx="2125692" cy="2071702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b="1" i="1" dirty="0"/>
              <a:t>Иные межбюджетные трансферты</a:t>
            </a:r>
            <a:r>
              <a:rPr lang="ru-RU" dirty="0"/>
              <a:t> – </a:t>
            </a:r>
            <a:r>
              <a:rPr lang="ru-RU" sz="1400" dirty="0"/>
              <a:t>предоставляются на определённые цели</a:t>
            </a:r>
          </a:p>
        </p:txBody>
      </p:sp>
    </p:spTree>
    <p:extLst>
      <p:ext uri="{BB962C8B-B14F-4D97-AF65-F5344CB8AC3E}">
        <p14:creationId xmlns="" xmlns:p14="http://schemas.microsoft.com/office/powerpoint/2010/main" val="71860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10456" y="260350"/>
            <a:ext cx="6923088" cy="525444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ln w="12700">
                  <a:solidFill>
                    <a:schemeClr val="tx1">
                      <a:tint val="95000"/>
                    </a:schemeClr>
                  </a:solidFill>
                </a:ln>
                <a:gradFill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</a:gradFill>
                <a:effectLst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600" b="1" kern="0" dirty="0" smtClean="0">
                <a:latin typeface="Arial" charset="0"/>
              </a:rPr>
              <a:t> </a:t>
            </a:r>
            <a:r>
              <a:rPr lang="ru-RU" altLang="ru-RU" sz="1600" b="1" kern="0" dirty="0">
                <a:latin typeface="Arial" charset="0"/>
              </a:rPr>
              <a:t>Д</a:t>
            </a:r>
            <a:r>
              <a:rPr lang="ru-RU" altLang="ru-RU" sz="1600" b="1" kern="0" dirty="0" smtClean="0">
                <a:latin typeface="Arial" charset="0"/>
              </a:rPr>
              <a:t>оходные источники бюджета городского поселения «Остров» в 2016 году </a:t>
            </a:r>
            <a:br>
              <a:rPr lang="ru-RU" altLang="ru-RU" sz="1600" b="1" kern="0" dirty="0" smtClean="0">
                <a:latin typeface="Arial" charset="0"/>
              </a:rPr>
            </a:br>
            <a:endParaRPr lang="ru-RU" altLang="ru-RU" sz="1600" b="1" kern="0" dirty="0" smtClean="0">
              <a:latin typeface="Arial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6589175"/>
              </p:ext>
            </p:extLst>
          </p:nvPr>
        </p:nvGraphicFramePr>
        <p:xfrm>
          <a:off x="857224" y="785794"/>
          <a:ext cx="7315176" cy="43844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14912"/>
                <a:gridCol w="857256"/>
                <a:gridCol w="1143008"/>
              </a:tblGrid>
              <a:tr h="2090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2016 </a:t>
                      </a:r>
                      <a:r>
                        <a:rPr lang="ru-RU" sz="1200" u="none" strike="noStrike" dirty="0"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Сумма </a:t>
                      </a:r>
                      <a:r>
                        <a:rPr lang="ru-RU" sz="1200" u="none" strike="noStrike" dirty="0" smtClean="0">
                          <a:effectLst/>
                        </a:rPr>
                        <a:t>тыс.руб.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% к общему объему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209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И НЕНАЛОГОВЫЕ ДОХОДЫ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34908,0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33383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25174,0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3152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3152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Единый сельскохозяйственный налог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3152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3152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5905,0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261903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u="none" strike="noStrike" dirty="0" smtClean="0">
                          <a:latin typeface="Times New Roman"/>
                        </a:rPr>
                        <a:t>Итого налоговых доходов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33141,0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94,6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42862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Доходы, получаемые в виде арендной либо иной платы за передачу в возмездное пользование государственного и муниципального имущества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4638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Доходы от продажи земельных участков, находящихся в государственной и муниципальной собственности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26859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u="none" strike="noStrike" dirty="0" smtClean="0">
                          <a:latin typeface="Times New Roman"/>
                        </a:rPr>
                        <a:t>Итого неналоговых доходов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1767,0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26859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latin typeface="Times New Roman"/>
                        </a:rPr>
                        <a:t>Безвозмездные поступления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140,0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  <a:tr h="2106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Times New Roman"/>
                        </a:rPr>
                        <a:t>ИТОГО ДОХОДОВ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35048,0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57224" y="5214950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Доходы  бюджета поселения на 2016 год запланированы в сумме 35048,0 тыс. рублей, из них собственные доходы  34908,0 тыс. рублей.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Базовыми параметрами при расчете доходов на 2016 год приняты оценка налоговой базы по отдельным видам налогов и прогнозы администраторов доходов.</a:t>
            </a:r>
          </a:p>
        </p:txBody>
      </p:sp>
    </p:spTree>
    <p:extLst>
      <p:ext uri="{BB962C8B-B14F-4D97-AF65-F5344CB8AC3E}">
        <p14:creationId xmlns="" xmlns:p14="http://schemas.microsoft.com/office/powerpoint/2010/main" val="428763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3572" y="603472"/>
            <a:ext cx="5970756" cy="750567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>
              <a:buNone/>
            </a:pPr>
            <a:r>
              <a:rPr lang="ru-RU" altLang="ru-RU" sz="1800" kern="0" dirty="0" smtClean="0">
                <a:solidFill>
                  <a:schemeClr val="tx1"/>
                </a:solidFill>
                <a:effectLst/>
              </a:rPr>
              <a:t>Структура основных доходов бюджета  городского поселения «Остров» </a:t>
            </a:r>
            <a:r>
              <a:rPr lang="ru-RU" altLang="ru-RU" sz="1600" kern="0" dirty="0" smtClean="0"/>
              <a:t/>
            </a:r>
            <a:br>
              <a:rPr lang="ru-RU" altLang="ru-RU" sz="1600" kern="0" dirty="0" smtClean="0"/>
            </a:br>
            <a:endParaRPr lang="ru-RU" sz="1600" dirty="0"/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4021243544"/>
              </p:ext>
            </p:extLst>
          </p:nvPr>
        </p:nvGraphicFramePr>
        <p:xfrm>
          <a:off x="1835696" y="2276872"/>
          <a:ext cx="554461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95536" y="3185495"/>
            <a:ext cx="16561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Земельный налог</a:t>
            </a:r>
          </a:p>
          <a:p>
            <a:pPr algn="ctr"/>
            <a:r>
              <a:rPr lang="ru-RU" sz="1400" dirty="0" smtClean="0"/>
              <a:t>16,8%</a:t>
            </a:r>
            <a:endParaRPr lang="ru-RU" sz="14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547664" y="3519035"/>
            <a:ext cx="792088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462464" y="5415524"/>
            <a:ext cx="24117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Налог на доходы физических лиц</a:t>
            </a:r>
          </a:p>
          <a:p>
            <a:pPr algn="ctr"/>
            <a:r>
              <a:rPr lang="ru-RU" sz="1400" dirty="0" smtClean="0"/>
              <a:t>71,8%</a:t>
            </a:r>
            <a:endParaRPr lang="ru-RU" sz="1400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6588224" y="4865478"/>
            <a:ext cx="998984" cy="54205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11560" y="2103820"/>
            <a:ext cx="23762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Доходы, получаемые в виде арендной платы</a:t>
            </a:r>
          </a:p>
          <a:p>
            <a:pPr algn="ctr"/>
            <a:r>
              <a:rPr lang="ru-RU" sz="1400" dirty="0" smtClean="0"/>
              <a:t>4,9%</a:t>
            </a:r>
            <a:endParaRPr lang="ru-RU" sz="1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051720" y="2652944"/>
            <a:ext cx="1368152" cy="632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483768" y="2290808"/>
            <a:ext cx="23042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Акцизы по подакцизным товаром</a:t>
            </a:r>
          </a:p>
          <a:p>
            <a:pPr algn="ctr"/>
            <a:r>
              <a:rPr lang="ru-RU" sz="1400" dirty="0" smtClean="0"/>
              <a:t>4,0%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4463988" y="2103820"/>
            <a:ext cx="18722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Налог на имущество физических лиц</a:t>
            </a:r>
          </a:p>
          <a:p>
            <a:pPr algn="ctr"/>
            <a:r>
              <a:rPr lang="ru-RU" sz="1400" dirty="0" smtClean="0"/>
              <a:t>1,9%</a:t>
            </a:r>
            <a:endParaRPr lang="ru-RU" sz="1400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3725906" y="2947219"/>
            <a:ext cx="144016" cy="21757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4320262" y="2571872"/>
            <a:ext cx="881932" cy="5545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56592706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2949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00113" y="26035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ln w="12700">
                  <a:solidFill>
                    <a:schemeClr val="tx1">
                      <a:tint val="95000"/>
                    </a:schemeClr>
                  </a:solidFill>
                </a:ln>
                <a:gradFill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</a:gradFill>
                <a:effectLst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kern="0" dirty="0" smtClean="0"/>
              <a:t> Расходы бюджета</a:t>
            </a:r>
            <a:br>
              <a:rPr lang="ru-RU" altLang="ru-RU" sz="2400" b="1" kern="0" dirty="0" smtClean="0"/>
            </a:br>
            <a:r>
              <a:rPr lang="ru-RU" altLang="ru-RU" sz="2400" b="1" kern="0" dirty="0" smtClean="0"/>
              <a:t>городского поселения</a:t>
            </a:r>
          </a:p>
          <a:p>
            <a:r>
              <a:rPr lang="ru-RU" altLang="ru-RU" sz="2400" b="1" kern="0" dirty="0" smtClean="0"/>
              <a:t> «Остров»</a:t>
            </a:r>
            <a:br>
              <a:rPr lang="ru-RU" altLang="ru-RU" sz="2400" b="1" kern="0" dirty="0" smtClean="0"/>
            </a:br>
            <a:r>
              <a:rPr lang="ru-RU" altLang="ru-RU" sz="2400" b="1" kern="0" dirty="0" smtClean="0"/>
              <a:t> </a:t>
            </a:r>
          </a:p>
        </p:txBody>
      </p:sp>
      <p:graphicFrame>
        <p:nvGraphicFramePr>
          <p:cNvPr id="3" name="Group 290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16044270"/>
              </p:ext>
            </p:extLst>
          </p:nvPr>
        </p:nvGraphicFramePr>
        <p:xfrm>
          <a:off x="928662" y="1928801"/>
          <a:ext cx="7500990" cy="3929092"/>
        </p:xfrm>
        <a:graphic>
          <a:graphicData uri="http://schemas.openxmlformats.org/drawingml/2006/table">
            <a:tbl>
              <a:tblPr/>
              <a:tblGrid>
                <a:gridCol w="835026"/>
                <a:gridCol w="4284452"/>
                <a:gridCol w="1309718"/>
                <a:gridCol w="1071794"/>
              </a:tblGrid>
              <a:tr h="368919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Раздел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Показатель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2016 год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бюджет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%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15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4363,0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12,5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38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правоохранительная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250,0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88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3153,0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1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26782,0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76,4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86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политика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500,0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9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35048,0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2897"/>
          <p:cNvSpPr txBox="1">
            <a:spLocks noChangeArrowheads="1"/>
          </p:cNvSpPr>
          <p:nvPr/>
        </p:nvSpPr>
        <p:spPr bwMode="auto">
          <a:xfrm>
            <a:off x="7020272" y="1628800"/>
            <a:ext cx="14287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ru-RU" altLang="ru-RU" sz="1000" dirty="0" err="1"/>
              <a:t>тыс.руб</a:t>
            </a:r>
            <a:r>
              <a:rPr lang="ru-RU" altLang="ru-RU" sz="10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097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778" y="202472"/>
            <a:ext cx="8784976" cy="1735854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l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Структура расходов бюджета городского поселения «Остров»</a:t>
            </a:r>
            <a:endParaRPr lang="ru-RU" sz="18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500784662"/>
              </p:ext>
            </p:extLst>
          </p:nvPr>
        </p:nvGraphicFramePr>
        <p:xfrm>
          <a:off x="1259632" y="2852936"/>
          <a:ext cx="6408712" cy="4154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377289" y="2263653"/>
            <a:ext cx="20162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Общегосударственные вопросы</a:t>
            </a:r>
          </a:p>
          <a:p>
            <a:pPr algn="ctr"/>
            <a:r>
              <a:rPr lang="ru-RU" sz="1400" dirty="0" smtClean="0"/>
              <a:t>12,5%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259387" y="2263653"/>
            <a:ext cx="165618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Национальная безопасность и правоохранительная деятельность</a:t>
            </a:r>
          </a:p>
          <a:p>
            <a:pPr algn="ctr"/>
            <a:r>
              <a:rPr lang="ru-RU" sz="1400" dirty="0" smtClean="0"/>
              <a:t>0,7%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495547" y="3635420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Национальная экономика</a:t>
            </a:r>
          </a:p>
          <a:p>
            <a:pPr algn="ctr"/>
            <a:r>
              <a:rPr lang="ru-RU" sz="1400" dirty="0" smtClean="0"/>
              <a:t>9,0%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461854" y="2500204"/>
            <a:ext cx="180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Социальная политика</a:t>
            </a:r>
          </a:p>
          <a:p>
            <a:pPr algn="ctr"/>
            <a:r>
              <a:rPr lang="ru-RU" sz="1400" dirty="0" smtClean="0"/>
              <a:t>1,4%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36285" y="3161357"/>
            <a:ext cx="20162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Жилищно-коммунальное хозяйство</a:t>
            </a:r>
          </a:p>
          <a:p>
            <a:pPr algn="ctr"/>
            <a:r>
              <a:rPr lang="ru-RU" sz="1400" dirty="0" smtClean="0"/>
              <a:t>76,4%</a:t>
            </a:r>
            <a:endParaRPr lang="ru-RU" sz="14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403648" y="3635420"/>
            <a:ext cx="748861" cy="25694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35896" y="2799039"/>
            <a:ext cx="626158" cy="45014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2"/>
          </p:cNvCxnSpPr>
          <p:nvPr/>
        </p:nvCxnSpPr>
        <p:spPr>
          <a:xfrm flipH="1">
            <a:off x="5186564" y="2940761"/>
            <a:ext cx="198837" cy="2859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6309911" y="3083717"/>
            <a:ext cx="470978" cy="4149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7020272" y="3973974"/>
            <a:ext cx="6480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605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75037"/>
            <a:ext cx="8460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 расходов городского поселения «Остров»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433733931"/>
              </p:ext>
            </p:extLst>
          </p:nvPr>
        </p:nvGraphicFramePr>
        <p:xfrm>
          <a:off x="1547664" y="1167126"/>
          <a:ext cx="5760640" cy="3846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547664" y="5301208"/>
            <a:ext cx="2016224" cy="1152128"/>
            <a:chOff x="0" y="2604722"/>
            <a:chExt cx="2073830" cy="1239449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2604722"/>
              <a:ext cx="2073830" cy="123944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60505" y="2665227"/>
              <a:ext cx="1952820" cy="1118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24765" rIns="49530" bIns="24765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dirty="0" smtClean="0"/>
                <a:t>Социальная политика 500,0</a:t>
              </a:r>
              <a:r>
                <a:rPr lang="ru-RU" sz="1300" kern="1200" dirty="0" smtClean="0"/>
                <a:t> тыс. руб.</a:t>
              </a:r>
              <a:endParaRPr lang="ru-RU" sz="13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505063" y="5357449"/>
            <a:ext cx="3803241" cy="1039643"/>
            <a:chOff x="1951217" y="2746856"/>
            <a:chExt cx="3808354" cy="955179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5400000">
              <a:off x="3407720" y="1350185"/>
              <a:ext cx="955179" cy="3748522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1951217" y="2746856"/>
              <a:ext cx="3761727" cy="908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22860" rIns="45720" bIns="22860" numCol="1" spcCol="1270" anchor="ctr" anchorCtr="0">
              <a:noAutofit/>
            </a:bodyPr>
            <a:lstStyle/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200" dirty="0" smtClean="0"/>
                <a:t>Социальное обеспечение населения  500,0</a:t>
              </a:r>
              <a:r>
                <a:rPr lang="ru-RU" sz="1200" kern="1200" dirty="0" smtClean="0"/>
                <a:t> тыс. руб.</a:t>
              </a:r>
              <a:endParaRPr lang="ru-RU" sz="1200" kern="1200" dirty="0"/>
            </a:p>
          </p:txBody>
        </p:sp>
      </p:grpSp>
      <p:sp>
        <p:nvSpPr>
          <p:cNvPr id="15" name="Стрелка вправо 14"/>
          <p:cNvSpPr/>
          <p:nvPr/>
        </p:nvSpPr>
        <p:spPr>
          <a:xfrm>
            <a:off x="3275856" y="1340767"/>
            <a:ext cx="648072" cy="911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275857" y="2708920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flipV="1">
            <a:off x="3275856" y="4129915"/>
            <a:ext cx="648072" cy="911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275856" y="5427121"/>
            <a:ext cx="549735" cy="162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73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13019"/>
            <a:ext cx="5328592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Жилищно- коммунальное хозяйство 26782,0 тыс. руб.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556422074"/>
              </p:ext>
            </p:extLst>
          </p:nvPr>
        </p:nvGraphicFramePr>
        <p:xfrm>
          <a:off x="1547664" y="1484784"/>
          <a:ext cx="604867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3491880" y="1628800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491880" y="3140968"/>
            <a:ext cx="648072" cy="117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491880" y="4509121"/>
            <a:ext cx="648072" cy="1177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2411760" y="1167126"/>
            <a:ext cx="432048" cy="2456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350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500306"/>
            <a:ext cx="7240414" cy="3786214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«Бюджет для граждан» </a:t>
            </a:r>
            <a:br>
              <a:rPr lang="ru-RU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</a:br>
            <a:r>
              <a:rPr lang="ru-RU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Подготовлен </a:t>
            </a:r>
            <a: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Финансовым Управлением Администрации </a:t>
            </a:r>
            <a:r>
              <a:rPr lang="ru-RU" altLang="en-US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Островского</a:t>
            </a:r>
            <a: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 района</a:t>
            </a:r>
            <a:b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</a:br>
            <a: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</a:br>
            <a: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ru-RU" alt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</a:b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Информацию</a:t>
            </a:r>
            <a:r>
              <a:rPr lang="ru-RU" altLang="ru-RU" sz="1800" b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о </a:t>
            </a:r>
            <a:r>
              <a:rPr lang="ru-RU" altLang="ru-RU" sz="1800" b="1" dirty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бюджете можно получить на официальном сайте 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/>
            </a:r>
            <a:b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</a:b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МО </a:t>
            </a: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городского поселения «Остров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»</a:t>
            </a:r>
            <a:r>
              <a:rPr lang="en-US" altLang="ru-RU" sz="180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en-US" altLang="ru-RU" sz="180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&lt;</a:t>
            </a:r>
            <a:r>
              <a:rPr lang="en-US" sz="1600" smtClean="0"/>
              <a:t>http</a:t>
            </a:r>
            <a:r>
              <a:rPr lang="ru-RU" sz="1600" dirty="0" smtClean="0"/>
              <a:t>://</a:t>
            </a:r>
            <a:r>
              <a:rPr lang="en-US" sz="1600" dirty="0" err="1" smtClean="0"/>
              <a:t>ostrovadm</a:t>
            </a:r>
            <a:r>
              <a:rPr lang="ru-RU" sz="1600" dirty="0" smtClean="0"/>
              <a:t>.</a:t>
            </a:r>
            <a:r>
              <a:rPr lang="en-US" sz="1600" dirty="0" err="1" smtClean="0"/>
              <a:t>ru</a:t>
            </a:r>
            <a:r>
              <a:rPr lang="en-US" altLang="ru-RU" sz="1800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&gt;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altLang="ru-RU" sz="18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и по адресу: 181350, Псковская область, г. Остров, ул. 25 Октября, д.31, тел. 3-42-44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tique Olive Compact" pitchFamily="34" charset="0"/>
              </a:rPr>
              <a:t/>
            </a:r>
            <a:br>
              <a:rPr lang="en-US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tique Olive Compact" pitchFamily="34" charset="0"/>
              </a:rPr>
            </a:b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620689"/>
            <a:ext cx="8784975" cy="72008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7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548680"/>
            <a:ext cx="8784977" cy="115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dirty="0">
                <a:solidFill>
                  <a:schemeClr val="tx1"/>
                </a:solidFill>
                <a:effectLst/>
              </a:rPr>
              <a:t>Уважаемые жители </a:t>
            </a:r>
            <a:r>
              <a:rPr lang="ru-RU" sz="2800" b="1" i="1" dirty="0" smtClean="0">
                <a:solidFill>
                  <a:schemeClr val="tx1"/>
                </a:solidFill>
                <a:effectLst/>
              </a:rPr>
              <a:t> городского поселения «</a:t>
            </a:r>
            <a:r>
              <a:rPr lang="ru-RU" sz="2800" i="1" dirty="0" smtClean="0">
                <a:solidFill>
                  <a:schemeClr val="tx1"/>
                </a:solidFill>
                <a:effectLst/>
              </a:rPr>
              <a:t>Остров</a:t>
            </a:r>
            <a:r>
              <a:rPr lang="ru-RU" sz="2800" b="1" i="1" dirty="0" smtClean="0">
                <a:solidFill>
                  <a:schemeClr val="tx1"/>
                </a:solidFill>
                <a:effectLst/>
              </a:rPr>
              <a:t>»!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988840"/>
            <a:ext cx="8496944" cy="396044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ответственное и прозрачное управление муниципальными финансами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базовым условием достижения стратегических целей социально-экономического развития нашего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 поселения «Остров».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ключевых задач бюджетной политики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год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обеспечение прозрачности и открытости бюджетного процесса.</a:t>
            </a:r>
          </a:p>
          <a:p>
            <a:pPr marL="0" indent="0" algn="just">
              <a:buNone/>
            </a:pP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привлечения большего количества жителей поселения к участию в обсуждении вопросов формирования бюджета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разработан 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граждан». «Бюджет для граждан» предназначен, прежде всего, для жителей, не обладающих специальными знаниями в сфере бюджетного законодательства. Информация, размещаемая в разделе «Бюджет для граждан», в доступной форме знакомит граждан с основными целями, задачами и приоритетными направлениями бюджетной политики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основными характеристиками бюджета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поселения.</a:t>
            </a:r>
            <a:endParaRPr 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5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122636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98296"/>
            <a:ext cx="4104456" cy="6427048"/>
          </a:xfrm>
        </p:spPr>
        <p:txBody>
          <a:bodyPr>
            <a:noAutofit/>
          </a:bodyPr>
          <a:lstStyle/>
          <a:p>
            <a:endParaRPr lang="ru-RU" sz="2000" b="1" i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8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форма образования и расходования денежных средств для решения задач и функций государства и местного самоуправления.</a:t>
            </a:r>
          </a:p>
          <a:p>
            <a:pPr>
              <a:lnSpc>
                <a:spcPct val="120000"/>
              </a:lnSpc>
            </a:pP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публично-правовое образование имеет свой БЮДЖЕТ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 -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lnSpc>
                <a:spcPct val="12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Российской Федерации –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областной, краевой, республиканские бюджеты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lvl="0">
              <a:lnSpc>
                <a:spcPct val="12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районы, городские округа, городские и сельские поселения –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 бюджеты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350511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435" y="476672"/>
            <a:ext cx="4248472" cy="43204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БЮДЖЕТНАЯ СИСТЕМА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3960" y="1124744"/>
            <a:ext cx="8568952" cy="923330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008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</a:t>
            </a:r>
            <a:r>
              <a:rPr lang="ru-RU" sz="1600" dirty="0">
                <a:solidFill>
                  <a:srgbClr val="00008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ЭТО</a:t>
            </a:r>
            <a:r>
              <a:rPr lang="ru-RU" dirty="0">
                <a:solidFill>
                  <a:srgbClr val="00008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СОВОКУПНОСТЬ  БЮДЖЕТОВ РАЗНЫХ УРОВНЕЙ, ОСНОВАННАЯ НА СОЦИАЛЬНО-ЭКОНОМИЧЕСКИХ ВЗАИМООТНОШЕНИЯХ И БЮДЖЕТНОМ ЗАКОНОДАТЕЛЬСТВЕ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100404"/>
            <a:ext cx="7128792" cy="536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</a:t>
            </a:r>
            <a:r>
              <a:rPr lang="ru-RU" sz="2000" dirty="0" smtClean="0"/>
              <a:t>ЮДЖЕТНАЯ СИСТЕМА </a:t>
            </a:r>
            <a:r>
              <a:rPr lang="ru-RU" sz="2400" dirty="0" smtClean="0"/>
              <a:t>Р</a:t>
            </a:r>
            <a:r>
              <a:rPr lang="ru-RU" sz="2000" dirty="0" smtClean="0"/>
              <a:t>ОССИЙСКОЙ </a:t>
            </a:r>
            <a:r>
              <a:rPr lang="ru-RU" sz="2400" dirty="0" smtClean="0"/>
              <a:t>Ф</a:t>
            </a:r>
            <a:r>
              <a:rPr lang="ru-RU" sz="2000" dirty="0" smtClean="0"/>
              <a:t>ЕДЕРАЦИИ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3960" y="3717699"/>
            <a:ext cx="1791776" cy="1007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Федеральный бюджет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35894" y="3747879"/>
            <a:ext cx="1968199" cy="9772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субъектов РФ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3765480"/>
            <a:ext cx="1966349" cy="96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Местные бюджеты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259632" y="2697183"/>
            <a:ext cx="484632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377678" y="2739291"/>
            <a:ext cx="484632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7257074" y="2726336"/>
            <a:ext cx="484632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2228" y="5253538"/>
            <a:ext cx="2255555" cy="13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государственных внебюджетных фондов РФ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5229200"/>
            <a:ext cx="223224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территориальных государственных внебюджетных фондов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97906" y="5817268"/>
            <a:ext cx="17905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городских округов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30653" y="4848364"/>
            <a:ext cx="1346554" cy="1077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</a:t>
            </a:r>
            <a:r>
              <a:rPr lang="ru-RU" sz="1600" dirty="0" smtClean="0"/>
              <a:t>муниципальных </a:t>
            </a:r>
            <a:r>
              <a:rPr lang="ru-RU" dirty="0" smtClean="0"/>
              <a:t>районов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830281" y="4912371"/>
            <a:ext cx="1304567" cy="10130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поселений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2195736" y="2697183"/>
            <a:ext cx="484632" cy="2532017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3170538" y="2697183"/>
            <a:ext cx="484632" cy="2502116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7164288" y="4848364"/>
            <a:ext cx="484632" cy="978408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Выгнутая вправо стрелка 19"/>
          <p:cNvSpPr/>
          <p:nvPr/>
        </p:nvSpPr>
        <p:spPr>
          <a:xfrm>
            <a:off x="8486076" y="4255599"/>
            <a:ext cx="537629" cy="690952"/>
          </a:xfrm>
          <a:prstGeom prst="curvedLef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Выгнутая влево стрелка 20"/>
          <p:cNvSpPr/>
          <p:nvPr/>
        </p:nvSpPr>
        <p:spPr>
          <a:xfrm>
            <a:off x="5763628" y="4255599"/>
            <a:ext cx="731520" cy="622595"/>
          </a:xfrm>
          <a:prstGeom prst="curved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50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2"/>
            <a:ext cx="4038600" cy="4608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8640"/>
            <a:ext cx="4319336" cy="6480720"/>
          </a:xfrm>
        </p:spPr>
        <p:txBody>
          <a:bodyPr>
            <a:noAutofit/>
          </a:bodyPr>
          <a:lstStyle/>
          <a:p>
            <a:r>
              <a:rPr lang="ru-RU" sz="18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поселения денежные средства.</a:t>
            </a:r>
          </a:p>
          <a:p>
            <a:r>
              <a:rPr lang="ru-RU" sz="1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–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поселения денежные средства.</a:t>
            </a:r>
          </a:p>
          <a:p>
            <a:r>
              <a:rPr lang="x-none" sz="1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над доходами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 наличии при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нимается решение об источниках покрытия дефицита: использовать имеющиеся остатки, взять в долг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(кредит).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x-none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 наличии при</a:t>
            </a:r>
            <a:r>
              <a:rPr lang="x-none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нимается решение как использовать: накапливать резервы, остатки, погашать долг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83553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7"/>
          <p:cNvSpPr>
            <a:spLocks noChangeArrowheads="1"/>
          </p:cNvSpPr>
          <p:nvPr/>
        </p:nvSpPr>
        <p:spPr bwMode="auto">
          <a:xfrm>
            <a:off x="3635375" y="3068638"/>
            <a:ext cx="2519363" cy="1512887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Бюджетный</a:t>
            </a:r>
          </a:p>
          <a:p>
            <a:pPr algn="ctr" eaLnBrk="1" hangingPunct="1"/>
            <a:r>
              <a:rPr lang="ru-RU" altLang="ru-RU" sz="2400" b="1" dirty="0"/>
              <a:t>процесс</a:t>
            </a:r>
          </a:p>
        </p:txBody>
      </p:sp>
      <p:sp>
        <p:nvSpPr>
          <p:cNvPr id="5" name="Oval 29"/>
          <p:cNvSpPr>
            <a:spLocks noChangeArrowheads="1"/>
          </p:cNvSpPr>
          <p:nvPr/>
        </p:nvSpPr>
        <p:spPr bwMode="auto">
          <a:xfrm>
            <a:off x="574675" y="1680548"/>
            <a:ext cx="2736850" cy="1584325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Утверждение </a:t>
            </a:r>
          </a:p>
          <a:p>
            <a:pPr algn="ctr" eaLnBrk="1" hangingPunct="1"/>
            <a:r>
              <a:rPr lang="ru-RU" altLang="ru-RU" dirty="0"/>
              <a:t>отчёта об исполнении</a:t>
            </a:r>
          </a:p>
          <a:p>
            <a:pPr algn="ctr" eaLnBrk="1" hangingPunct="1"/>
            <a:r>
              <a:rPr lang="ru-RU" altLang="ru-RU" dirty="0"/>
              <a:t> бюджета </a:t>
            </a:r>
          </a:p>
          <a:p>
            <a:pPr algn="ctr" eaLnBrk="1" hangingPunct="1"/>
            <a:r>
              <a:rPr lang="ru-RU" altLang="ru-RU" dirty="0"/>
              <a:t>предыдущего года</a:t>
            </a:r>
          </a:p>
        </p:txBody>
      </p:sp>
      <p:sp>
        <p:nvSpPr>
          <p:cNvPr id="6" name="Oval 30"/>
          <p:cNvSpPr>
            <a:spLocks noChangeArrowheads="1"/>
          </p:cNvSpPr>
          <p:nvPr/>
        </p:nvSpPr>
        <p:spPr bwMode="auto">
          <a:xfrm>
            <a:off x="756578" y="4101786"/>
            <a:ext cx="2665413" cy="151130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Формирование</a:t>
            </a:r>
          </a:p>
          <a:p>
            <a:pPr algn="ctr" eaLnBrk="1" hangingPunct="1"/>
            <a:r>
              <a:rPr lang="ru-RU" altLang="ru-RU" dirty="0"/>
              <a:t>отчёта об исполнении</a:t>
            </a:r>
          </a:p>
          <a:p>
            <a:pPr algn="ctr" eaLnBrk="1" hangingPunct="1"/>
            <a:r>
              <a:rPr lang="ru-RU" altLang="ru-RU" dirty="0"/>
              <a:t>бюджета </a:t>
            </a:r>
          </a:p>
          <a:p>
            <a:pPr algn="ctr" eaLnBrk="1" hangingPunct="1"/>
            <a:r>
              <a:rPr lang="ru-RU" altLang="ru-RU" dirty="0"/>
              <a:t>предыдущего года</a:t>
            </a:r>
          </a:p>
        </p:txBody>
      </p:sp>
      <p:sp>
        <p:nvSpPr>
          <p:cNvPr id="7" name="Oval 31"/>
          <p:cNvSpPr>
            <a:spLocks noChangeArrowheads="1"/>
          </p:cNvSpPr>
          <p:nvPr/>
        </p:nvSpPr>
        <p:spPr bwMode="auto">
          <a:xfrm>
            <a:off x="3585599" y="5223184"/>
            <a:ext cx="2952750" cy="129540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Исполнение </a:t>
            </a:r>
          </a:p>
          <a:p>
            <a:pPr algn="ctr" eaLnBrk="1" hangingPunct="1"/>
            <a:r>
              <a:rPr lang="ru-RU" altLang="ru-RU" dirty="0"/>
              <a:t>бюджета </a:t>
            </a:r>
          </a:p>
          <a:p>
            <a:pPr algn="ctr" eaLnBrk="1" hangingPunct="1"/>
            <a:r>
              <a:rPr lang="ru-RU" altLang="ru-RU" dirty="0"/>
              <a:t>в текущем году</a:t>
            </a:r>
          </a:p>
        </p:txBody>
      </p:sp>
      <p:sp>
        <p:nvSpPr>
          <p:cNvPr id="8" name="Oval 32"/>
          <p:cNvSpPr>
            <a:spLocks noChangeArrowheads="1"/>
          </p:cNvSpPr>
          <p:nvPr/>
        </p:nvSpPr>
        <p:spPr bwMode="auto">
          <a:xfrm>
            <a:off x="6300788" y="4005263"/>
            <a:ext cx="2520950" cy="143986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Утверждение </a:t>
            </a:r>
          </a:p>
          <a:p>
            <a:pPr algn="ctr" eaLnBrk="1" hangingPunct="1"/>
            <a:r>
              <a:rPr lang="ru-RU" altLang="ru-RU" dirty="0"/>
              <a:t>бюджета</a:t>
            </a:r>
          </a:p>
          <a:p>
            <a:pPr algn="ctr" eaLnBrk="1" hangingPunct="1"/>
            <a:r>
              <a:rPr lang="ru-RU" altLang="ru-RU" dirty="0"/>
              <a:t>очередного года</a:t>
            </a:r>
          </a:p>
        </p:txBody>
      </p:sp>
      <p:sp>
        <p:nvSpPr>
          <p:cNvPr id="9" name="Oval 33"/>
          <p:cNvSpPr>
            <a:spLocks noChangeArrowheads="1"/>
          </p:cNvSpPr>
          <p:nvPr/>
        </p:nvSpPr>
        <p:spPr bwMode="auto">
          <a:xfrm>
            <a:off x="6286082" y="1897016"/>
            <a:ext cx="2447925" cy="143986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Рассмотрение</a:t>
            </a:r>
          </a:p>
          <a:p>
            <a:pPr algn="ctr" eaLnBrk="1" hangingPunct="1"/>
            <a:r>
              <a:rPr lang="ru-RU" altLang="ru-RU" dirty="0"/>
              <a:t>проекта бюджета</a:t>
            </a:r>
          </a:p>
          <a:p>
            <a:pPr algn="ctr" eaLnBrk="1" hangingPunct="1"/>
            <a:r>
              <a:rPr lang="ru-RU" altLang="ru-RU" dirty="0"/>
              <a:t>очередного года</a:t>
            </a:r>
          </a:p>
        </p:txBody>
      </p:sp>
      <p:sp>
        <p:nvSpPr>
          <p:cNvPr id="10" name="Oval 34"/>
          <p:cNvSpPr>
            <a:spLocks noChangeArrowheads="1"/>
          </p:cNvSpPr>
          <p:nvPr/>
        </p:nvSpPr>
        <p:spPr bwMode="auto">
          <a:xfrm>
            <a:off x="3448743" y="703860"/>
            <a:ext cx="2736850" cy="129540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dirty="0"/>
              <a:t>Составление </a:t>
            </a:r>
          </a:p>
          <a:p>
            <a:pPr algn="ctr" eaLnBrk="1" hangingPunct="1"/>
            <a:r>
              <a:rPr lang="ru-RU" altLang="ru-RU" dirty="0"/>
              <a:t>проекта бюджета</a:t>
            </a:r>
          </a:p>
          <a:p>
            <a:pPr algn="ctr" eaLnBrk="1" hangingPunct="1"/>
            <a:r>
              <a:rPr lang="ru-RU" altLang="ru-RU" dirty="0"/>
              <a:t> очередного года</a:t>
            </a:r>
          </a:p>
        </p:txBody>
      </p:sp>
      <p:sp>
        <p:nvSpPr>
          <p:cNvPr id="11" name="Line 35"/>
          <p:cNvSpPr>
            <a:spLocks noChangeShapeType="1"/>
          </p:cNvSpPr>
          <p:nvPr/>
        </p:nvSpPr>
        <p:spPr bwMode="auto">
          <a:xfrm>
            <a:off x="3129893" y="2968800"/>
            <a:ext cx="649946" cy="531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2" name="Line 36"/>
          <p:cNvSpPr>
            <a:spLocks noChangeShapeType="1"/>
          </p:cNvSpPr>
          <p:nvPr/>
        </p:nvSpPr>
        <p:spPr bwMode="auto">
          <a:xfrm flipH="1">
            <a:off x="4787900" y="1999260"/>
            <a:ext cx="124" cy="106937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3" name="Line 37"/>
          <p:cNvSpPr>
            <a:spLocks noChangeShapeType="1"/>
          </p:cNvSpPr>
          <p:nvPr/>
        </p:nvSpPr>
        <p:spPr bwMode="auto">
          <a:xfrm flipV="1">
            <a:off x="5990202" y="3022806"/>
            <a:ext cx="453461" cy="4021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4" name="Line 38"/>
          <p:cNvSpPr>
            <a:spLocks noChangeShapeType="1"/>
          </p:cNvSpPr>
          <p:nvPr/>
        </p:nvSpPr>
        <p:spPr bwMode="auto">
          <a:xfrm flipH="1">
            <a:off x="3311524" y="4076700"/>
            <a:ext cx="396875" cy="4215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5" name="Line 39"/>
          <p:cNvSpPr>
            <a:spLocks noChangeShapeType="1"/>
          </p:cNvSpPr>
          <p:nvPr/>
        </p:nvSpPr>
        <p:spPr bwMode="auto">
          <a:xfrm>
            <a:off x="4859338" y="4581525"/>
            <a:ext cx="694" cy="6416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6" name="Line 40"/>
          <p:cNvSpPr>
            <a:spLocks noChangeShapeType="1"/>
          </p:cNvSpPr>
          <p:nvPr/>
        </p:nvSpPr>
        <p:spPr bwMode="auto">
          <a:xfrm>
            <a:off x="6011863" y="4149725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7" name="AutoShape 49"/>
          <p:cNvSpPr>
            <a:spLocks noChangeArrowheads="1"/>
          </p:cNvSpPr>
          <p:nvPr/>
        </p:nvSpPr>
        <p:spPr bwMode="auto">
          <a:xfrm>
            <a:off x="8587957" y="3106925"/>
            <a:ext cx="360363" cy="1152525"/>
          </a:xfrm>
          <a:prstGeom prst="curvedLeftArrow">
            <a:avLst>
              <a:gd name="adj1" fmla="val 61314"/>
              <a:gd name="adj2" fmla="val 125279"/>
              <a:gd name="adj3" fmla="val 33333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18" name="AutoShape 52"/>
          <p:cNvSpPr>
            <a:spLocks noChangeArrowheads="1"/>
          </p:cNvSpPr>
          <p:nvPr/>
        </p:nvSpPr>
        <p:spPr bwMode="auto">
          <a:xfrm rot="21000000">
            <a:off x="2667306" y="1393740"/>
            <a:ext cx="719137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19" name="AutoShape 53"/>
          <p:cNvSpPr>
            <a:spLocks noChangeArrowheads="1"/>
          </p:cNvSpPr>
          <p:nvPr/>
        </p:nvSpPr>
        <p:spPr bwMode="auto">
          <a:xfrm rot="1200000">
            <a:off x="6338240" y="1411668"/>
            <a:ext cx="719137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20" name="AutoShape 55"/>
          <p:cNvSpPr>
            <a:spLocks noChangeArrowheads="1"/>
          </p:cNvSpPr>
          <p:nvPr/>
        </p:nvSpPr>
        <p:spPr bwMode="auto">
          <a:xfrm rot="9600000">
            <a:off x="6516688" y="5445125"/>
            <a:ext cx="719137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21" name="AutoShape 56"/>
          <p:cNvSpPr>
            <a:spLocks noChangeArrowheads="1"/>
          </p:cNvSpPr>
          <p:nvPr/>
        </p:nvSpPr>
        <p:spPr bwMode="auto">
          <a:xfrm rot="12000000">
            <a:off x="2843213" y="5445125"/>
            <a:ext cx="719137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22" name="AutoShape 58"/>
          <p:cNvSpPr>
            <a:spLocks noChangeArrowheads="1"/>
          </p:cNvSpPr>
          <p:nvPr/>
        </p:nvSpPr>
        <p:spPr bwMode="auto">
          <a:xfrm rot="16200000">
            <a:off x="229154" y="3477354"/>
            <a:ext cx="1152525" cy="360362"/>
          </a:xfrm>
          <a:prstGeom prst="curvedDownArrow">
            <a:avLst>
              <a:gd name="adj1" fmla="val 63965"/>
              <a:gd name="adj2" fmla="val 127930"/>
              <a:gd name="adj3" fmla="val 33333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358419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публичные слуш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0825" y="4005064"/>
            <a:ext cx="3743325" cy="2678311"/>
          </a:xfrm>
          <a:prstGeom prst="rect">
            <a:avLst/>
          </a:prstGeo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170" name="Picture 2" descr="ANd9GcQUOFnWck6Zdu4Icj3J8vpq53AENRbM9wXp0CyVohQ3AI-8w0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2795807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11560" y="2780928"/>
            <a:ext cx="797463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принять участие в обсуждении проекта бюджета</a:t>
            </a:r>
          </a:p>
          <a:p>
            <a:pPr algn="ctr" eaLnBrk="1" hangingPunct="1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044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20688"/>
            <a:ext cx="8496944" cy="5904656"/>
          </a:xfrm>
        </p:spPr>
        <p:txBody>
          <a:bodyPr>
            <a:noAutofit/>
          </a:bodyPr>
          <a:lstStyle/>
          <a:p>
            <a:pPr algn="just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algn="just"/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 бюджета сформирован  на основе стратегических целей и задач, определенных налоговой и бюджетной политикой городского поселения «Остров», соответствующими требованиям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и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бюджетном процессе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поселения.</a:t>
            </a:r>
          </a:p>
          <a:p>
            <a:pPr algn="just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Налоговая и бюджетная политика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нацелена на создание условий для обеспечения устойчивого социально-экономического развития поселения  и повышения уровня качества жизни населения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Проект бюджета муниципального образования «Остров»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применением  функциональной и ведомственной принадлежности структуры расходов,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основе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утвержденных постановлением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Островского района расчетных муниципальных нормативов и коэффициентов по отраслям. </a:t>
            </a:r>
          </a:p>
          <a:p>
            <a:pPr lvl="0" algn="just">
              <a:buClr>
                <a:srgbClr val="F14124">
                  <a:lumMod val="75000"/>
                </a:srgbClr>
              </a:buClr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объемные бюджетные ассигнования определены на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численности населения проживающего на территории поселения по состоянию на 01.01.2015 года по данным Территориального органа федеральной службы государственной статистики по Псковской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в количестве 20773 человек.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6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331640" y="404664"/>
            <a:ext cx="685165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1" sz="4400" baseline="0">
                <a:ln w="12700">
                  <a:solidFill>
                    <a:schemeClr val="tx1">
                      <a:tint val="95000"/>
                    </a:schemeClr>
                  </a:solidFill>
                </a:ln>
                <a:gradFill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</a:gradFill>
                <a:effectLst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i="1" kern="0" dirty="0" smtClean="0"/>
              <a:t>Доходы бюджета</a:t>
            </a:r>
            <a:r>
              <a:rPr lang="ru-RU" altLang="ru-RU" sz="1800" kern="0" dirty="0" smtClean="0"/>
              <a:t> – поступающие в бюджет денежные средства, за исключением средств, являющихся источниками финансирования дефицита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871265" y="3510848"/>
            <a:ext cx="2305050" cy="28082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400" dirty="0" smtClean="0"/>
              <a:t>Поступления от уплаты </a:t>
            </a:r>
          </a:p>
          <a:p>
            <a:r>
              <a:rPr lang="ru-RU" altLang="ru-RU" sz="1400" dirty="0" smtClean="0"/>
              <a:t>налогов, установленных </a:t>
            </a:r>
          </a:p>
          <a:p>
            <a:r>
              <a:rPr lang="ru-RU" altLang="ru-RU" sz="1400" dirty="0" smtClean="0"/>
              <a:t>Налоговым Кодексом Российской Федерации :</a:t>
            </a:r>
          </a:p>
          <a:p>
            <a:r>
              <a:rPr lang="ru-RU" altLang="ru-RU" sz="1400" dirty="0" smtClean="0"/>
              <a:t>-налог на доходы </a:t>
            </a:r>
          </a:p>
          <a:p>
            <a:r>
              <a:rPr lang="ru-RU" altLang="ru-RU" sz="1400" dirty="0" smtClean="0"/>
              <a:t>физических лиц;</a:t>
            </a:r>
          </a:p>
          <a:p>
            <a:pPr>
              <a:buFontTx/>
              <a:buChar char="-"/>
            </a:pPr>
            <a:r>
              <a:rPr lang="ru-RU" altLang="ru-RU" sz="1400" dirty="0" smtClean="0"/>
              <a:t>акцизы;</a:t>
            </a:r>
          </a:p>
          <a:p>
            <a:r>
              <a:rPr lang="ru-RU" altLang="ru-RU" sz="1400" dirty="0" smtClean="0"/>
              <a:t>-налоги на совокупный </a:t>
            </a:r>
          </a:p>
          <a:p>
            <a:r>
              <a:rPr lang="ru-RU" altLang="ru-RU" sz="1400" dirty="0" smtClean="0"/>
              <a:t> доход;</a:t>
            </a:r>
          </a:p>
          <a:p>
            <a:r>
              <a:rPr lang="ru-RU" altLang="ru-RU" sz="1400" dirty="0" smtClean="0"/>
              <a:t>-налоги на имущество;</a:t>
            </a:r>
          </a:p>
          <a:p>
            <a:pPr>
              <a:buFontTx/>
              <a:buChar char="-"/>
            </a:pPr>
            <a:r>
              <a:rPr lang="ru-RU" altLang="ru-RU" sz="1400" dirty="0" smtClean="0"/>
              <a:t>госпошлина</a:t>
            </a:r>
            <a:endParaRPr lang="ru-RU" altLang="ru-RU" sz="1400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3550138" y="3505845"/>
            <a:ext cx="2663825" cy="28082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1400" dirty="0"/>
              <a:t>Платежи, установленные</a:t>
            </a:r>
          </a:p>
          <a:p>
            <a:r>
              <a:rPr lang="ru-RU" altLang="ru-RU" sz="1400" dirty="0"/>
              <a:t> законодательством </a:t>
            </a:r>
          </a:p>
          <a:p>
            <a:r>
              <a:rPr lang="ru-RU" altLang="ru-RU" sz="1400" dirty="0"/>
              <a:t>Российской Федерации:</a:t>
            </a:r>
          </a:p>
          <a:p>
            <a:r>
              <a:rPr lang="ru-RU" altLang="ru-RU" sz="1400" dirty="0"/>
              <a:t>-арендная плата за землю;</a:t>
            </a:r>
          </a:p>
          <a:p>
            <a:r>
              <a:rPr lang="ru-RU" altLang="ru-RU" sz="1400" dirty="0"/>
              <a:t>-доходы от использования</a:t>
            </a:r>
          </a:p>
          <a:p>
            <a:r>
              <a:rPr lang="ru-RU" altLang="ru-RU" sz="1400" dirty="0"/>
              <a:t>муниципального имущества;</a:t>
            </a:r>
          </a:p>
          <a:p>
            <a:r>
              <a:rPr lang="ru-RU" altLang="ru-RU" sz="1400" dirty="0"/>
              <a:t>-доходы от реализации</a:t>
            </a:r>
          </a:p>
          <a:p>
            <a:r>
              <a:rPr lang="ru-RU" altLang="ru-RU" sz="1400" dirty="0"/>
              <a:t>муниципального имущества;</a:t>
            </a:r>
          </a:p>
          <a:p>
            <a:r>
              <a:rPr lang="ru-RU" altLang="ru-RU" sz="1400" dirty="0"/>
              <a:t>-доходы от продажи</a:t>
            </a:r>
          </a:p>
          <a:p>
            <a:r>
              <a:rPr lang="ru-RU" altLang="ru-RU" sz="1400" dirty="0"/>
              <a:t>земельных участков;</a:t>
            </a:r>
          </a:p>
          <a:p>
            <a:r>
              <a:rPr lang="ru-RU" altLang="ru-RU" sz="1400" dirty="0"/>
              <a:t>-штрафы за нарушение </a:t>
            </a:r>
          </a:p>
          <a:p>
            <a:r>
              <a:rPr lang="ru-RU" altLang="ru-RU" sz="1400" dirty="0"/>
              <a:t>законодательства;</a:t>
            </a:r>
          </a:p>
          <a:p>
            <a:r>
              <a:rPr lang="ru-RU" altLang="ru-RU" sz="1400" dirty="0"/>
              <a:t>-прочие </a:t>
            </a: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6347608" y="3510848"/>
            <a:ext cx="2305050" cy="28082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1400" dirty="0"/>
              <a:t>Поступления от других</a:t>
            </a:r>
          </a:p>
          <a:p>
            <a:pPr algn="ctr"/>
            <a:r>
              <a:rPr lang="ru-RU" altLang="ru-RU" sz="1400" dirty="0"/>
              <a:t> бюджетов (межбюджетные </a:t>
            </a:r>
          </a:p>
          <a:p>
            <a:pPr algn="ctr"/>
            <a:r>
              <a:rPr lang="ru-RU" altLang="ru-RU" sz="1400" dirty="0"/>
              <a:t>трансферты),организаций, </a:t>
            </a:r>
          </a:p>
          <a:p>
            <a:pPr algn="ctr"/>
            <a:r>
              <a:rPr lang="ru-RU" altLang="ru-RU" sz="1400" dirty="0"/>
              <a:t>граждан (кроме налоговых</a:t>
            </a:r>
          </a:p>
          <a:p>
            <a:pPr algn="ctr"/>
            <a:r>
              <a:rPr lang="ru-RU" altLang="ru-RU" sz="1400" dirty="0"/>
              <a:t>и неналоговых доходов)</a:t>
            </a:r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1727200" y="3013720"/>
            <a:ext cx="504825" cy="4921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7" name="AutoShape 23"/>
          <p:cNvSpPr>
            <a:spLocks noChangeArrowheads="1"/>
          </p:cNvSpPr>
          <p:nvPr/>
        </p:nvSpPr>
        <p:spPr bwMode="auto">
          <a:xfrm>
            <a:off x="7235825" y="3018723"/>
            <a:ext cx="504825" cy="4921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8" name="AutoShape 24"/>
          <p:cNvSpPr>
            <a:spLocks noChangeArrowheads="1"/>
          </p:cNvSpPr>
          <p:nvPr/>
        </p:nvSpPr>
        <p:spPr bwMode="auto">
          <a:xfrm>
            <a:off x="4507805" y="3018723"/>
            <a:ext cx="504825" cy="4921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 altLang="ru-RU" dirty="0"/>
          </a:p>
        </p:txBody>
      </p:sp>
      <p:grpSp>
        <p:nvGrpSpPr>
          <p:cNvPr id="9" name="Organization Chart 10"/>
          <p:cNvGrpSpPr>
            <a:grpSpLocks/>
          </p:cNvGrpSpPr>
          <p:nvPr/>
        </p:nvGrpSpPr>
        <p:grpSpPr bwMode="auto">
          <a:xfrm>
            <a:off x="871265" y="1273820"/>
            <a:ext cx="7772400" cy="2044700"/>
            <a:chOff x="410" y="705"/>
            <a:chExt cx="4236" cy="1288"/>
          </a:xfrm>
          <a:blipFill>
            <a:blip r:embed="rId3"/>
            <a:tile tx="0" ty="0" sx="100000" sy="100000" flip="none" algn="tl"/>
          </a:blipFill>
        </p:grpSpPr>
        <p:cxnSp>
          <p:nvCxnSpPr>
            <p:cNvPr id="8196" name="_s8196"/>
            <p:cNvCxnSpPr>
              <a:cxnSpLocks noChangeShapeType="1"/>
              <a:stCxn id="14" idx="0"/>
              <a:endCxn id="11" idx="2"/>
            </p:cNvCxnSpPr>
            <p:nvPr/>
          </p:nvCxnSpPr>
          <p:spPr bwMode="auto">
            <a:xfrm rot="5400000" flipH="1">
              <a:off x="3187" y="577"/>
              <a:ext cx="144" cy="1459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  <a:extLst/>
          </p:spPr>
        </p:cxnSp>
        <p:cxnSp>
          <p:nvCxnSpPr>
            <p:cNvPr id="8197" name="_s8197"/>
            <p:cNvCxnSpPr>
              <a:cxnSpLocks noChangeShapeType="1"/>
              <a:stCxn id="13" idx="0"/>
              <a:endCxn id="11" idx="2"/>
            </p:cNvCxnSpPr>
            <p:nvPr/>
          </p:nvCxnSpPr>
          <p:spPr bwMode="auto">
            <a:xfrm rot="16200000">
              <a:off x="2457" y="1306"/>
              <a:ext cx="144" cy="1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  <a:extLst/>
          </p:spPr>
        </p:cxnSp>
        <p:cxnSp>
          <p:nvCxnSpPr>
            <p:cNvPr id="8198" name="_s8198"/>
            <p:cNvCxnSpPr>
              <a:cxnSpLocks noChangeShapeType="1"/>
              <a:stCxn id="12" idx="0"/>
              <a:endCxn id="11" idx="2"/>
            </p:cNvCxnSpPr>
            <p:nvPr/>
          </p:nvCxnSpPr>
          <p:spPr bwMode="auto">
            <a:xfrm rot="16200000">
              <a:off x="1727" y="576"/>
              <a:ext cx="144" cy="1461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  <a:extLst/>
          </p:spPr>
        </p:cxnSp>
        <p:sp>
          <p:nvSpPr>
            <p:cNvPr id="11" name="_s8199"/>
            <p:cNvSpPr>
              <a:spLocks noChangeArrowheads="1"/>
            </p:cNvSpPr>
            <p:nvPr/>
          </p:nvSpPr>
          <p:spPr bwMode="auto">
            <a:xfrm>
              <a:off x="1800" y="919"/>
              <a:ext cx="1457" cy="316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6868" tIns="43434" rIns="86868" bIns="4343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Доходы бюджета</a:t>
              </a:r>
            </a:p>
          </p:txBody>
        </p:sp>
        <p:sp>
          <p:nvSpPr>
            <p:cNvPr id="12" name="_s8200"/>
            <p:cNvSpPr>
              <a:spLocks noChangeArrowheads="1"/>
            </p:cNvSpPr>
            <p:nvPr/>
          </p:nvSpPr>
          <p:spPr bwMode="auto">
            <a:xfrm>
              <a:off x="410" y="1379"/>
              <a:ext cx="1316" cy="422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6868" tIns="43434" rIns="86868" bIns="4343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Налоговые доходы</a:t>
              </a:r>
            </a:p>
          </p:txBody>
        </p:sp>
        <p:sp>
          <p:nvSpPr>
            <p:cNvPr id="13" name="_s8201"/>
            <p:cNvSpPr>
              <a:spLocks noChangeArrowheads="1"/>
            </p:cNvSpPr>
            <p:nvPr/>
          </p:nvSpPr>
          <p:spPr bwMode="auto">
            <a:xfrm>
              <a:off x="1870" y="1379"/>
              <a:ext cx="1316" cy="422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6868" tIns="43434" rIns="86868" bIns="4343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Неналоговые</a:t>
              </a:r>
              <a:r>
                <a:rPr kumimoji="0" lang="ru-RU" altLang="ru-RU" sz="17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доходы</a:t>
              </a:r>
              <a:endParaRPr kumimoji="0" lang="ru-RU" alt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" name="_s8202"/>
            <p:cNvSpPr>
              <a:spLocks noChangeArrowheads="1"/>
            </p:cNvSpPr>
            <p:nvPr/>
          </p:nvSpPr>
          <p:spPr bwMode="auto">
            <a:xfrm>
              <a:off x="3330" y="1379"/>
              <a:ext cx="1316" cy="422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6868" tIns="43434" rIns="86868" bIns="4343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Безвозмездные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7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поступления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76989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2893</TotalTime>
  <Words>965</Words>
  <Application>Microsoft Office PowerPoint</Application>
  <PresentationFormat>Экран (4:3)</PresentationFormat>
  <Paragraphs>257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Слайд 1</vt:lpstr>
      <vt:lpstr>Уважаемые жители  городского поселения «Остров»!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Нормативы зачисления налогов в бюджет поселения   Поддорского муниципального района</vt:lpstr>
      <vt:lpstr>Слайд 11</vt:lpstr>
      <vt:lpstr>Слайд 12</vt:lpstr>
      <vt:lpstr>Структура основных доходов бюджета  городского поселения «Остров»  </vt:lpstr>
      <vt:lpstr>Слайд 14</vt:lpstr>
      <vt:lpstr>Слайд 15</vt:lpstr>
      <vt:lpstr>Слайд 16</vt:lpstr>
      <vt:lpstr>Слайд 17</vt:lpstr>
      <vt:lpstr>Слайд 18</vt:lpstr>
      <vt:lpstr>«Бюджет для граждан»  Подготовлен Финансовым Управлением Администрации Островского района   Информацию о бюджете можно получить на официальном сайте  МО городского поселения «Остров» &lt;http://ostrovadm.ru&gt; и по адресу: 181350, Псковская область, г. Остров, ул. 25 Октября, д.31, тел. 3-42-44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</cp:lastModifiedBy>
  <cp:revision>303</cp:revision>
  <cp:lastPrinted>2016-02-10T07:00:46Z</cp:lastPrinted>
  <dcterms:created xsi:type="dcterms:W3CDTF">2014-05-12T16:47:43Z</dcterms:created>
  <dcterms:modified xsi:type="dcterms:W3CDTF">2016-02-12T06:13:11Z</dcterms:modified>
</cp:coreProperties>
</file>