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308" r:id="rId3"/>
    <p:sldId id="257" r:id="rId4"/>
    <p:sldId id="259" r:id="rId5"/>
    <p:sldId id="288" r:id="rId6"/>
    <p:sldId id="261" r:id="rId7"/>
    <p:sldId id="262" r:id="rId8"/>
    <p:sldId id="263" r:id="rId9"/>
    <p:sldId id="264" r:id="rId10"/>
    <p:sldId id="298" r:id="rId11"/>
    <p:sldId id="290" r:id="rId12"/>
    <p:sldId id="271" r:id="rId13"/>
    <p:sldId id="272" r:id="rId14"/>
    <p:sldId id="294" r:id="rId15"/>
    <p:sldId id="300" r:id="rId16"/>
    <p:sldId id="274" r:id="rId17"/>
    <p:sldId id="279" r:id="rId18"/>
    <p:sldId id="302" r:id="rId19"/>
    <p:sldId id="307" r:id="rId20"/>
    <p:sldId id="306" r:id="rId21"/>
    <p:sldId id="303" r:id="rId22"/>
    <p:sldId id="304" r:id="rId23"/>
    <p:sldId id="299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5253" autoAdjust="0"/>
  </p:normalViewPr>
  <p:slideViewPr>
    <p:cSldViewPr>
      <p:cViewPr varScale="1">
        <p:scale>
          <a:sx n="74" d="100"/>
          <a:sy n="74" d="100"/>
        </p:scale>
        <p:origin x="317" y="58"/>
      </p:cViewPr>
      <p:guideLst>
        <p:guide pos="2880"/>
        <p:guide orient="horz" pos="216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063024101100683E-3"/>
          <c:y val="0.11651566872845413"/>
          <c:w val="0.91276357585118972"/>
          <c:h val="0.74137838300153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891435417506132E-2"/>
                  <c:y val="3.2757456567052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71.599999999999994</c:v>
                </c:pt>
                <c:pt idx="1">
                  <c:v>13.7</c:v>
                </c:pt>
                <c:pt idx="2">
                  <c:v>5.2</c:v>
                </c:pt>
                <c:pt idx="3">
                  <c:v>5.0999999999999996</c:v>
                </c:pt>
                <c:pt idx="4">
                  <c:v>4.4000000000000004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поступления доходов </a:t>
            </a:r>
          </a:p>
          <a:p>
            <a:pPr>
              <a:defRPr/>
            </a:pPr>
            <a:r>
              <a:rPr lang="ru-RU"/>
              <a:t>городского поселения «Остров» /рублей/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42933000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45488400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47192000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 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35460555</c:v>
                </c:pt>
                <c:pt idx="1">
                  <c:v>45331800</c:v>
                </c:pt>
                <c:pt idx="2">
                  <c:v>40790000</c:v>
                </c:pt>
                <c:pt idx="3">
                  <c:v>42429000</c:v>
                </c:pt>
                <c:pt idx="4">
                  <c:v>43773000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0416666666666"/>
                      <c:h val="0.14752841305788864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969300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 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313000</c:v>
                </c:pt>
                <c:pt idx="1">
                  <c:v>1592500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942840"/>
        <c:axId val="279943232"/>
      </c:barChart>
      <c:catAx>
        <c:axId val="27994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943232"/>
        <c:crosses val="autoZero"/>
        <c:auto val="1"/>
        <c:lblAlgn val="ctr"/>
        <c:lblOffset val="100"/>
        <c:noMultiLvlLbl val="0"/>
      </c:catAx>
      <c:valAx>
        <c:axId val="27994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94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91666666666667E-2"/>
          <c:y val="0.93690944897687312"/>
          <c:w val="0.9"/>
          <c:h val="5.0350618980131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28616205764369E-2"/>
          <c:y val="9.9178794948709403E-2"/>
          <c:w val="0.83038762616659134"/>
          <c:h val="0.8046989508949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53.1</c:v>
                </c:pt>
                <c:pt idx="1">
                  <c:v>24.7</c:v>
                </c:pt>
                <c:pt idx="2">
                  <c:v>12.3</c:v>
                </c:pt>
                <c:pt idx="3">
                  <c:v>9.8000000000000007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1926D-47D4-4EB3-9D1C-586E47DFD9C1}">
      <dgm:prSet phldrT="[Текст]"/>
      <dgm:spPr/>
      <dgm:t>
        <a:bodyPr/>
        <a:lstStyle/>
        <a:p>
          <a:r>
            <a:rPr lang="ru-RU" dirty="0" smtClean="0"/>
            <a:t>Общегосударственные расходы  </a:t>
          </a:r>
          <a:r>
            <a:rPr lang="ru-RU" dirty="0" smtClean="0"/>
            <a:t>5834,97 </a:t>
          </a:r>
          <a:r>
            <a:rPr lang="ru-RU" dirty="0" smtClean="0"/>
            <a:t>тыс. руб. </a:t>
          </a:r>
          <a:endParaRPr lang="ru-RU" dirty="0"/>
        </a:p>
      </dgm:t>
    </dgm:pt>
    <dgm:pt modelId="{D85B316E-09AB-405A-8A7F-4B088EE09B80}" type="parTrans" cxnId="{F8DB13C7-3DC6-42E1-A3CD-1753CE1738E0}">
      <dgm:prSet/>
      <dgm:spPr/>
      <dgm:t>
        <a:bodyPr/>
        <a:lstStyle/>
        <a:p>
          <a:endParaRPr lang="ru-RU"/>
        </a:p>
      </dgm:t>
    </dgm:pt>
    <dgm:pt modelId="{64F5BBFF-167D-48A2-8A11-2CEA1F3FEADF}" type="sibTrans" cxnId="{F8DB13C7-3DC6-42E1-A3CD-1753CE1738E0}">
      <dgm:prSet/>
      <dgm:spPr/>
      <dgm:t>
        <a:bodyPr/>
        <a:lstStyle/>
        <a:p>
          <a:endParaRPr lang="ru-RU"/>
        </a:p>
      </dgm:t>
    </dgm:pt>
    <dgm:pt modelId="{C3752360-57CA-47BD-8A9E-3DB9953ED753}">
      <dgm:prSet phldrT="[Текст]" custT="1"/>
      <dgm:spPr/>
      <dgm:t>
        <a:bodyPr/>
        <a:lstStyle/>
        <a:p>
          <a:r>
            <a:rPr lang="ru-RU" sz="1200" dirty="0" smtClean="0"/>
            <a:t>Расходы на содержание аппарата </a:t>
          </a:r>
          <a:r>
            <a:rPr lang="ru-RU" sz="1200" dirty="0" smtClean="0"/>
            <a:t>3864,97 тыс</a:t>
          </a:r>
          <a:r>
            <a:rPr lang="ru-RU" sz="1200" dirty="0" smtClean="0"/>
            <a:t>. руб. </a:t>
          </a:r>
          <a:endParaRPr lang="ru-RU" sz="1200" dirty="0"/>
        </a:p>
      </dgm:t>
    </dgm:pt>
    <dgm:pt modelId="{4042BC62-3D92-4B70-8C82-F9E8154AB0A5}" type="parTrans" cxnId="{8F30EB9D-926C-4873-A302-3A965A1C9D47}">
      <dgm:prSet/>
      <dgm:spPr/>
      <dgm:t>
        <a:bodyPr/>
        <a:lstStyle/>
        <a:p>
          <a:endParaRPr lang="ru-RU"/>
        </a:p>
      </dgm:t>
    </dgm:pt>
    <dgm:pt modelId="{484C1051-F362-4226-9CE9-BE5E83D87B7F}" type="sibTrans" cxnId="{8F30EB9D-926C-4873-A302-3A965A1C9D47}">
      <dgm:prSet/>
      <dgm:spPr/>
      <dgm:t>
        <a:bodyPr/>
        <a:lstStyle/>
        <a:p>
          <a:endParaRPr lang="ru-RU"/>
        </a:p>
      </dgm:t>
    </dgm:pt>
    <dgm:pt modelId="{867B8483-1A3A-4DFE-870D-1DAE79A6EBBD}">
      <dgm:prSet phldrT="[Текст]" custT="1"/>
      <dgm:spPr/>
      <dgm:t>
        <a:bodyPr/>
        <a:lstStyle/>
        <a:p>
          <a:r>
            <a:rPr lang="ru-RU" sz="1200" dirty="0" smtClean="0"/>
            <a:t>Резервный фонд и другие общегосударственные вопросы </a:t>
          </a:r>
          <a:r>
            <a:rPr lang="ru-RU" sz="1200" dirty="0" smtClean="0"/>
            <a:t>1970,0 </a:t>
          </a:r>
          <a:r>
            <a:rPr lang="ru-RU" sz="1200" dirty="0" smtClean="0"/>
            <a:t>тыс. руб.</a:t>
          </a:r>
          <a:endParaRPr lang="ru-RU" sz="1200" dirty="0"/>
        </a:p>
      </dgm:t>
    </dgm:pt>
    <dgm:pt modelId="{281D4B6C-7493-4B0C-8422-4F69144E58CC}" type="parTrans" cxnId="{D44F98F0-00AB-4DAF-A431-BFE500BBEB3F}">
      <dgm:prSet/>
      <dgm:spPr/>
      <dgm:t>
        <a:bodyPr/>
        <a:lstStyle/>
        <a:p>
          <a:endParaRPr lang="ru-RU"/>
        </a:p>
      </dgm:t>
    </dgm:pt>
    <dgm:pt modelId="{45D07B26-EB23-48F0-ACD6-13EC57025F75}" type="sibTrans" cxnId="{D44F98F0-00AB-4DAF-A431-BFE500BBEB3F}">
      <dgm:prSet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Национальная безопасность и правоохранительная деятельность </a:t>
          </a:r>
          <a:r>
            <a:rPr lang="ru-RU" dirty="0" smtClean="0"/>
            <a:t>49,0 </a:t>
          </a:r>
          <a:r>
            <a:rPr lang="ru-RU" dirty="0" smtClean="0"/>
            <a:t>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 custT="1"/>
      <dgm:spPr/>
      <dgm:t>
        <a:bodyPr/>
        <a:lstStyle/>
        <a:p>
          <a:r>
            <a:rPr lang="ru-RU" sz="1200" dirty="0" smtClean="0"/>
            <a:t>Другие вопросы в области национальной безопасности  и правоохранительной деятельности </a:t>
          </a:r>
          <a:r>
            <a:rPr lang="ru-RU" sz="1200" dirty="0" smtClean="0"/>
            <a:t>49,0 </a:t>
          </a:r>
          <a:r>
            <a:rPr lang="ru-RU" sz="1200" dirty="0" smtClean="0"/>
            <a:t>тыс. руб.</a:t>
          </a:r>
          <a:endParaRPr lang="ru-RU" sz="1200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Национальная экономика </a:t>
          </a:r>
          <a:r>
            <a:rPr lang="ru-RU" dirty="0" smtClean="0"/>
            <a:t>9782,0 </a:t>
          </a:r>
          <a:r>
            <a:rPr lang="ru-RU" dirty="0" smtClean="0"/>
            <a:t>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 custT="1"/>
      <dgm:spPr/>
      <dgm:t>
        <a:bodyPr/>
        <a:lstStyle/>
        <a:p>
          <a:r>
            <a:rPr lang="ru-RU" sz="1200" dirty="0" smtClean="0"/>
            <a:t>Дорожная</a:t>
          </a:r>
          <a:r>
            <a:rPr lang="ru-RU" sz="2900" dirty="0" smtClean="0"/>
            <a:t> </a:t>
          </a:r>
          <a:r>
            <a:rPr lang="ru-RU" sz="1200" dirty="0" smtClean="0"/>
            <a:t>деятельность </a:t>
          </a:r>
          <a:r>
            <a:rPr lang="ru-RU" sz="1200" dirty="0" smtClean="0"/>
            <a:t>9718,0 </a:t>
          </a:r>
          <a:r>
            <a:rPr lang="ru-RU" sz="1200" dirty="0" smtClean="0"/>
            <a:t>тыс. руб.</a:t>
          </a:r>
          <a:endParaRPr lang="ru-RU" sz="1200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63DC9F4D-2C5F-4F74-9FA3-26EFA7C3AA14}">
      <dgm:prSet phldrT="[Текст]" custT="1"/>
      <dgm:spPr/>
      <dgm:t>
        <a:bodyPr/>
        <a:lstStyle/>
        <a:p>
          <a:r>
            <a:rPr lang="ru-RU" sz="1200" dirty="0" smtClean="0"/>
            <a:t>Мероприятия по ликвидации очагов сорного растения борщевик Сосновского </a:t>
          </a:r>
          <a:r>
            <a:rPr lang="ru-RU" sz="1200" dirty="0" smtClean="0"/>
            <a:t>64,0 </a:t>
          </a:r>
          <a:r>
            <a:rPr lang="ru-RU" sz="1200" dirty="0" err="1" smtClean="0"/>
            <a:t>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BBEEBC3B-F75C-4B1D-B9C1-25B164220376}" type="parTrans" cxnId="{690763CD-3835-45F0-8350-DB584C5D2AA4}">
      <dgm:prSet/>
      <dgm:spPr/>
      <dgm:t>
        <a:bodyPr/>
        <a:lstStyle/>
        <a:p>
          <a:endParaRPr lang="ru-RU"/>
        </a:p>
      </dgm:t>
    </dgm:pt>
    <dgm:pt modelId="{B9354B80-C529-4A83-8A5A-E0A6B8B4EBCA}" type="sibTrans" cxnId="{690763CD-3835-45F0-8350-DB584C5D2AA4}">
      <dgm:prSet/>
      <dgm:spPr/>
      <dgm:t>
        <a:bodyPr/>
        <a:lstStyle/>
        <a:p>
          <a:endParaRPr lang="ru-RU"/>
        </a:p>
      </dgm:t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3B23D-0FAA-4768-9F8A-47C6DA3F1015}" type="pres">
      <dgm:prSet presAssocID="{0E11926D-47D4-4EB3-9D1C-586E47DFD9C1}" presName="linNode" presStyleCnt="0"/>
      <dgm:spPr/>
    </dgm:pt>
    <dgm:pt modelId="{DA529204-BF19-40E7-AFED-2DAE29F0B04C}" type="pres">
      <dgm:prSet presAssocID="{0E11926D-47D4-4EB3-9D1C-586E47DFD9C1}" presName="parentText" presStyleLbl="node1" presStyleIdx="0" presStyleCnt="3" custScaleY="58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11D3D-3657-4392-84C5-4CAD5D10D332}" type="pres">
      <dgm:prSet presAssocID="{0E11926D-47D4-4EB3-9D1C-586E47DFD9C1}" presName="descendantText" presStyleLbl="alignAccFollowNode1" presStyleIdx="0" presStyleCnt="3" custScaleY="6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6D7E7-9148-41CB-8F1E-4C51CEA9C5F2}" type="pres">
      <dgm:prSet presAssocID="{64F5BBFF-167D-48A2-8A11-2CEA1F3FEADF}" presName="sp" presStyleCnt="0"/>
      <dgm:spPr/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1" presStyleCnt="3" custScaleY="63643" custLinFactNeighborX="-72" custLinFactNeighborY="2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1" presStyleCnt="3" custScaleY="6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2" presStyleCnt="3" custScaleY="44280" custLinFactNeighborX="-1501" custLinFactNeighborY="1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2" presStyleCnt="3" custScaleX="98411" custScaleY="49440" custLinFactNeighborX="-127" custLinFactNeighborY="-4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05EE5830-514C-451B-B5AF-E04E4C822345}" type="presOf" srcId="{5AF6CF25-C9BE-40FA-842D-68443BAE698F}" destId="{97A3BF95-6F26-442C-9FF3-B208DEA34586}" srcOrd="0" destOrd="0" presId="urn:microsoft.com/office/officeart/2005/8/layout/vList5"/>
    <dgm:cxn modelId="{5B758C79-158B-467A-9F44-C8EB5A9AB3A3}" srcId="{68150C75-A4AD-4DC3-83BB-C4DBE5609D30}" destId="{5AF6CF25-C9BE-40FA-842D-68443BAE698F}" srcOrd="1" destOrd="0" parTransId="{41188479-1C6D-42F9-8590-1AC9E39C45A1}" sibTransId="{02D11149-2F9B-4303-8FBC-FBDDEBDEEA71}"/>
    <dgm:cxn modelId="{643DEE0B-474B-4B3B-99C4-F91120A2F1B4}" type="presOf" srcId="{5C8ED014-C5E2-465E-B0DE-223218C95675}" destId="{795B8275-DE29-4F4F-82E5-C978C42E9C1B}" srcOrd="0" destOrd="0" presId="urn:microsoft.com/office/officeart/2005/8/layout/vList5"/>
    <dgm:cxn modelId="{690763CD-3835-45F0-8350-DB584C5D2AA4}" srcId="{5C8ED014-C5E2-465E-B0DE-223218C95675}" destId="{63DC9F4D-2C5F-4F74-9FA3-26EFA7C3AA14}" srcOrd="1" destOrd="0" parTransId="{BBEEBC3B-F75C-4B1D-B9C1-25B164220376}" sibTransId="{B9354B80-C529-4A83-8A5A-E0A6B8B4EBCA}"/>
    <dgm:cxn modelId="{C84B8FB4-0AD5-42A7-AACB-44EE1300117A}" type="presOf" srcId="{0E11926D-47D4-4EB3-9D1C-586E47DFD9C1}" destId="{DA529204-BF19-40E7-AFED-2DAE29F0B04C}" srcOrd="0" destOrd="0" presId="urn:microsoft.com/office/officeart/2005/8/layout/vList5"/>
    <dgm:cxn modelId="{9B11B8B3-925A-4EBB-B462-7CB4AF3DA2E5}" type="presOf" srcId="{C3752360-57CA-47BD-8A9E-3DB9953ED753}" destId="{79511D3D-3657-4392-84C5-4CAD5D10D332}" srcOrd="0" destOrd="0" presId="urn:microsoft.com/office/officeart/2005/8/layout/vList5"/>
    <dgm:cxn modelId="{356A0646-920C-4213-B8B6-7AE2D3526C09}" type="presOf" srcId="{B7F54AC1-BBBF-456B-842B-60C60291904A}" destId="{DB1B183C-29AE-4C9F-A584-201316CDBE86}" srcOrd="0" destOrd="0" presId="urn:microsoft.com/office/officeart/2005/8/layout/vList5"/>
    <dgm:cxn modelId="{C17C2698-D833-4748-A4D7-6B8DA3DBA41E}" type="presOf" srcId="{8C2F11D0-10CF-463C-8A7B-25A9AF4D02B1}" destId="{85848942-9480-4812-A389-21A1DCD94B5D}" srcOrd="0" destOrd="0" presId="urn:microsoft.com/office/officeart/2005/8/layout/vList5"/>
    <dgm:cxn modelId="{D44F98F0-00AB-4DAF-A431-BFE500BBEB3F}" srcId="{0E11926D-47D4-4EB3-9D1C-586E47DFD9C1}" destId="{867B8483-1A3A-4DFE-870D-1DAE79A6EBBD}" srcOrd="1" destOrd="0" parTransId="{281D4B6C-7493-4B0C-8422-4F69144E58CC}" sibTransId="{45D07B26-EB23-48F0-ACD6-13EC57025F75}"/>
    <dgm:cxn modelId="{9D5CFEA8-6919-4172-B286-ED768DA364A2}" type="presOf" srcId="{867B8483-1A3A-4DFE-870D-1DAE79A6EBBD}" destId="{79511D3D-3657-4392-84C5-4CAD5D10D332}" srcOrd="0" destOrd="1" presId="urn:microsoft.com/office/officeart/2005/8/layout/vList5"/>
    <dgm:cxn modelId="{1AE79F5F-B072-4869-926A-AFD0D7F1FCAC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2" destOrd="0" parTransId="{B2866203-AD3B-4659-91BF-40A05C5BF011}" sibTransId="{3A71A691-2CE7-46FA-834E-CB6B8F36DFDF}"/>
    <dgm:cxn modelId="{DC6D403A-1A1A-4126-A650-4C31A6A6D4F5}" type="presOf" srcId="{63DC9F4D-2C5F-4F74-9FA3-26EFA7C3AA14}" destId="{85848942-9480-4812-A389-21A1DCD94B5D}" srcOrd="0" destOrd="1" presId="urn:microsoft.com/office/officeart/2005/8/layout/vList5"/>
    <dgm:cxn modelId="{8F30EB9D-926C-4873-A302-3A965A1C9D47}" srcId="{0E11926D-47D4-4EB3-9D1C-586E47DFD9C1}" destId="{C3752360-57CA-47BD-8A9E-3DB9953ED753}" srcOrd="0" destOrd="0" parTransId="{4042BC62-3D92-4B70-8C82-F9E8154AB0A5}" sibTransId="{484C1051-F362-4226-9CE9-BE5E83D87B7F}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F8DB13C7-3DC6-42E1-A3CD-1753CE1738E0}" srcId="{68150C75-A4AD-4DC3-83BB-C4DBE5609D30}" destId="{0E11926D-47D4-4EB3-9D1C-586E47DFD9C1}" srcOrd="0" destOrd="0" parTransId="{D85B316E-09AB-405A-8A7F-4B088EE09B80}" sibTransId="{64F5BBFF-167D-48A2-8A11-2CEA1F3FEADF}"/>
    <dgm:cxn modelId="{93B6C1A6-2580-44A5-ACB3-172682D619EA}" type="presParOf" srcId="{B17218C3-7F6D-443E-8063-6AC5D6404951}" destId="{6443B23D-0FAA-4768-9F8A-47C6DA3F1015}" srcOrd="0" destOrd="0" presId="urn:microsoft.com/office/officeart/2005/8/layout/vList5"/>
    <dgm:cxn modelId="{9FB1DB46-04DC-4C32-AD3F-A9D51ACBA3F1}" type="presParOf" srcId="{6443B23D-0FAA-4768-9F8A-47C6DA3F1015}" destId="{DA529204-BF19-40E7-AFED-2DAE29F0B04C}" srcOrd="0" destOrd="0" presId="urn:microsoft.com/office/officeart/2005/8/layout/vList5"/>
    <dgm:cxn modelId="{B11F9B32-73A4-4FB3-A621-D4BC85D023A5}" type="presParOf" srcId="{6443B23D-0FAA-4768-9F8A-47C6DA3F1015}" destId="{79511D3D-3657-4392-84C5-4CAD5D10D332}" srcOrd="1" destOrd="0" presId="urn:microsoft.com/office/officeart/2005/8/layout/vList5"/>
    <dgm:cxn modelId="{9879FAF1-CCFA-466A-AF9C-D4CC64DCEF69}" type="presParOf" srcId="{B17218C3-7F6D-443E-8063-6AC5D6404951}" destId="{0686D7E7-9148-41CB-8F1E-4C51CEA9C5F2}" srcOrd="1" destOrd="0" presId="urn:microsoft.com/office/officeart/2005/8/layout/vList5"/>
    <dgm:cxn modelId="{997EB220-B50A-4C69-B122-92DFC3A8460C}" type="presParOf" srcId="{B17218C3-7F6D-443E-8063-6AC5D6404951}" destId="{B9B97A8F-5A43-4D68-9173-2AAF2AA88F12}" srcOrd="2" destOrd="0" presId="urn:microsoft.com/office/officeart/2005/8/layout/vList5"/>
    <dgm:cxn modelId="{4DAEC1EF-600B-4EC1-91E4-7627B983243D}" type="presParOf" srcId="{B9B97A8F-5A43-4D68-9173-2AAF2AA88F12}" destId="{97A3BF95-6F26-442C-9FF3-B208DEA34586}" srcOrd="0" destOrd="0" presId="urn:microsoft.com/office/officeart/2005/8/layout/vList5"/>
    <dgm:cxn modelId="{4315AFFD-DA4A-4048-84E0-FF77A605D2D8}" type="presParOf" srcId="{B9B97A8F-5A43-4D68-9173-2AAF2AA88F12}" destId="{DB1B183C-29AE-4C9F-A584-201316CDBE86}" srcOrd="1" destOrd="0" presId="urn:microsoft.com/office/officeart/2005/8/layout/vList5"/>
    <dgm:cxn modelId="{872C522A-40EE-42CF-AA80-A2B7DEC0A05F}" type="presParOf" srcId="{B17218C3-7F6D-443E-8063-6AC5D6404951}" destId="{C4111AB2-9383-4F08-8FD6-3B33B1C096F5}" srcOrd="3" destOrd="0" presId="urn:microsoft.com/office/officeart/2005/8/layout/vList5"/>
    <dgm:cxn modelId="{CBDB34CD-04F9-452B-9911-F387C9B34303}" type="presParOf" srcId="{B17218C3-7F6D-443E-8063-6AC5D6404951}" destId="{959E7F6B-CA09-419A-A2EE-1AA42F1DA126}" srcOrd="4" destOrd="0" presId="urn:microsoft.com/office/officeart/2005/8/layout/vList5"/>
    <dgm:cxn modelId="{341ECFC7-6A65-4415-9E85-B16A6E749E00}" type="presParOf" srcId="{959E7F6B-CA09-419A-A2EE-1AA42F1DA126}" destId="{795B8275-DE29-4F4F-82E5-C978C42E9C1B}" srcOrd="0" destOrd="0" presId="urn:microsoft.com/office/officeart/2005/8/layout/vList5"/>
    <dgm:cxn modelId="{924200AA-D035-4730-929D-5EC5A1749039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 Коммунальное хозяйство </a:t>
          </a:r>
          <a:r>
            <a:rPr lang="ru-RU" dirty="0" smtClean="0"/>
            <a:t>3906,2 </a:t>
          </a:r>
          <a:r>
            <a:rPr lang="ru-RU" dirty="0" smtClean="0"/>
            <a:t>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/>
      <dgm:spPr/>
      <dgm:t>
        <a:bodyPr/>
        <a:lstStyle/>
        <a:p>
          <a:r>
            <a:rPr lang="ru-RU" dirty="0" smtClean="0"/>
            <a:t>Мероприятия в области коммунального хозяйства 300,0 тыс. руб. (содержание бани)</a:t>
          </a:r>
          <a:endParaRPr lang="ru-RU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Благоустройство </a:t>
          </a:r>
          <a:r>
            <a:rPr lang="ru-RU" dirty="0" smtClean="0"/>
            <a:t>21657,06 </a:t>
          </a:r>
          <a:r>
            <a:rPr lang="ru-RU" dirty="0" smtClean="0"/>
            <a:t>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/>
      <dgm:spPr/>
      <dgm:t>
        <a:bodyPr/>
        <a:lstStyle/>
        <a:p>
          <a:r>
            <a:rPr lang="ru-RU" dirty="0" smtClean="0"/>
            <a:t>Уличное освещение </a:t>
          </a:r>
          <a:r>
            <a:rPr lang="ru-RU" dirty="0" smtClean="0"/>
            <a:t>9100,0 </a:t>
          </a:r>
          <a:r>
            <a:rPr lang="ru-RU" dirty="0" smtClean="0"/>
            <a:t>тыс. руб.</a:t>
          </a:r>
          <a:endParaRPr lang="ru-RU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213093C0-CEC5-42B2-863B-8E2A250188BA}">
      <dgm:prSet phldrT="[Текст]"/>
      <dgm:spPr/>
      <dgm:t>
        <a:bodyPr/>
        <a:lstStyle/>
        <a:p>
          <a:r>
            <a:rPr lang="ru-RU" dirty="0" smtClean="0"/>
            <a:t> ИМТ по содержанию, устройство наружных систем водоснабжения и водоотведения </a:t>
          </a:r>
          <a:r>
            <a:rPr lang="ru-RU" dirty="0" smtClean="0"/>
            <a:t>3,0 тыс</a:t>
          </a:r>
          <a:r>
            <a:rPr lang="ru-RU" dirty="0" smtClean="0"/>
            <a:t>. руб.</a:t>
          </a:r>
          <a:endParaRPr lang="ru-RU" dirty="0"/>
        </a:p>
      </dgm:t>
    </dgm:pt>
    <dgm:pt modelId="{E965CDB6-801A-4EB3-ADD5-01B01C1DF8FC}" type="parTrans" cxnId="{2BD99D67-72AC-4660-95E5-DF4BB52DF168}">
      <dgm:prSet/>
      <dgm:spPr/>
      <dgm:t>
        <a:bodyPr/>
        <a:lstStyle/>
        <a:p>
          <a:endParaRPr lang="ru-RU"/>
        </a:p>
      </dgm:t>
    </dgm:pt>
    <dgm:pt modelId="{578C5A7E-5D40-40A3-8B6C-9A3FC417CC88}" type="sibTrans" cxnId="{2BD99D67-72AC-4660-95E5-DF4BB52DF168}">
      <dgm:prSet/>
      <dgm:spPr/>
      <dgm:t>
        <a:bodyPr/>
        <a:lstStyle/>
        <a:p>
          <a:endParaRPr lang="ru-RU"/>
        </a:p>
      </dgm:t>
    </dgm:pt>
    <dgm:pt modelId="{0150EF70-4462-4005-BA79-AE57E98AB9D6}">
      <dgm:prSet phldrT="[Текст]"/>
      <dgm:spPr/>
      <dgm:t>
        <a:bodyPr/>
        <a:lstStyle/>
        <a:p>
          <a:r>
            <a:rPr lang="ru-RU" dirty="0" smtClean="0"/>
            <a:t>Озеленение </a:t>
          </a:r>
          <a:r>
            <a:rPr lang="ru-RU" dirty="0" smtClean="0"/>
            <a:t>886,0 </a:t>
          </a:r>
          <a:r>
            <a:rPr lang="ru-RU" dirty="0" smtClean="0"/>
            <a:t>тыс. руб.</a:t>
          </a:r>
          <a:endParaRPr lang="ru-RU" dirty="0"/>
        </a:p>
      </dgm:t>
    </dgm:pt>
    <dgm:pt modelId="{C9285299-0FFD-47CF-8707-C2D0E6EB154A}" type="parTrans" cxnId="{8E176DE0-D9B4-4640-9A49-5F0FC304BD2E}">
      <dgm:prSet/>
      <dgm:spPr/>
      <dgm:t>
        <a:bodyPr/>
        <a:lstStyle/>
        <a:p>
          <a:endParaRPr lang="ru-RU"/>
        </a:p>
      </dgm:t>
    </dgm:pt>
    <dgm:pt modelId="{0B8054EB-E0B6-44EB-BC00-293D5BB483C8}" type="sibTrans" cxnId="{8E176DE0-D9B4-4640-9A49-5F0FC304BD2E}">
      <dgm:prSet/>
      <dgm:spPr/>
      <dgm:t>
        <a:bodyPr/>
        <a:lstStyle/>
        <a:p>
          <a:endParaRPr lang="ru-RU"/>
        </a:p>
      </dgm:t>
    </dgm:pt>
    <dgm:pt modelId="{4B0059EB-333F-4A32-8ECB-8BE1909B55BE}">
      <dgm:prSet phldrT="[Текст]"/>
      <dgm:spPr/>
      <dgm:t>
        <a:bodyPr/>
        <a:lstStyle/>
        <a:p>
          <a:r>
            <a:rPr lang="ru-RU" dirty="0" smtClean="0"/>
            <a:t>Содержание мест захоронения </a:t>
          </a:r>
          <a:r>
            <a:rPr lang="ru-RU" dirty="0" smtClean="0"/>
            <a:t>3200,0 </a:t>
          </a:r>
          <a:r>
            <a:rPr lang="ru-RU" dirty="0" smtClean="0"/>
            <a:t>тыс. руб.</a:t>
          </a:r>
          <a:endParaRPr lang="ru-RU" dirty="0"/>
        </a:p>
      </dgm:t>
    </dgm:pt>
    <dgm:pt modelId="{2F8BA09F-963D-42AC-8A4B-3E72095B770B}" type="parTrans" cxnId="{DF735C9F-060A-431B-9E3E-8D22819A4707}">
      <dgm:prSet/>
      <dgm:spPr/>
      <dgm:t>
        <a:bodyPr/>
        <a:lstStyle/>
        <a:p>
          <a:endParaRPr lang="ru-RU"/>
        </a:p>
      </dgm:t>
    </dgm:pt>
    <dgm:pt modelId="{96DAE205-F86C-4E51-AD1D-97CD95CBBA6D}" type="sibTrans" cxnId="{DF735C9F-060A-431B-9E3E-8D22819A4707}">
      <dgm:prSet/>
      <dgm:spPr/>
      <dgm:t>
        <a:bodyPr/>
        <a:lstStyle/>
        <a:p>
          <a:endParaRPr lang="ru-RU"/>
        </a:p>
      </dgm:t>
    </dgm:pt>
    <dgm:pt modelId="{18AB41C4-09C0-432C-BB78-83B8A34FF5E6}">
      <dgm:prSet phldrT="[Текст]"/>
      <dgm:spPr/>
      <dgm:t>
        <a:bodyPr/>
        <a:lstStyle/>
        <a:p>
          <a:r>
            <a:rPr lang="ru-RU" dirty="0" smtClean="0"/>
            <a:t>Содержание парков, скверов, тротуаров 8000,0 </a:t>
          </a:r>
          <a:r>
            <a:rPr lang="ru-RU" dirty="0" smtClean="0"/>
            <a:t>тыс. руб.</a:t>
          </a:r>
          <a:endParaRPr lang="ru-RU" dirty="0"/>
        </a:p>
      </dgm:t>
    </dgm:pt>
    <dgm:pt modelId="{6E2377C5-412A-46AB-8FF1-80472A3F4476}" type="parTrans" cxnId="{D0360F17-B539-49AA-A13B-B8281BBCFC83}">
      <dgm:prSet/>
      <dgm:spPr/>
      <dgm:t>
        <a:bodyPr/>
        <a:lstStyle/>
        <a:p>
          <a:endParaRPr lang="ru-RU"/>
        </a:p>
      </dgm:t>
    </dgm:pt>
    <dgm:pt modelId="{FE1DD5A0-B8F2-46C1-A88E-DD7B5A1A1884}" type="sibTrans" cxnId="{D0360F17-B539-49AA-A13B-B8281BBCFC83}">
      <dgm:prSet/>
      <dgm:spPr/>
      <dgm:t>
        <a:bodyPr/>
        <a:lstStyle/>
        <a:p>
          <a:endParaRPr lang="ru-RU"/>
        </a:p>
      </dgm:t>
    </dgm:pt>
    <dgm:pt modelId="{95E3232A-E6E7-46C7-9CE8-173E3256CE7E}">
      <dgm:prSet phldrT="[Текст]"/>
      <dgm:spPr/>
      <dgm:t>
        <a:bodyPr/>
        <a:lstStyle/>
        <a:p>
          <a:r>
            <a:rPr lang="ru-RU" dirty="0" smtClean="0"/>
            <a:t>Ликвидация несанкционированных свалок </a:t>
          </a:r>
          <a:r>
            <a:rPr lang="ru-RU" dirty="0" smtClean="0"/>
            <a:t>165,0 </a:t>
          </a:r>
          <a:r>
            <a:rPr lang="ru-RU" dirty="0" smtClean="0"/>
            <a:t>тыс. руб.</a:t>
          </a:r>
          <a:endParaRPr lang="ru-RU" dirty="0"/>
        </a:p>
      </dgm:t>
    </dgm:pt>
    <dgm:pt modelId="{47E41CD0-4E32-431F-BE87-A0747036D500}" type="sibTrans" cxnId="{D41D3238-21EA-45A6-8B34-099D081E6FFA}">
      <dgm:prSet/>
      <dgm:spPr/>
      <dgm:t>
        <a:bodyPr/>
        <a:lstStyle/>
        <a:p>
          <a:endParaRPr lang="ru-RU"/>
        </a:p>
      </dgm:t>
    </dgm:pt>
    <dgm:pt modelId="{114EB65E-1946-4C96-A573-192BCA87F6B0}" type="parTrans" cxnId="{D41D3238-21EA-45A6-8B34-099D081E6FFA}">
      <dgm:prSet/>
      <dgm:spPr/>
      <dgm:t>
        <a:bodyPr/>
        <a:lstStyle/>
        <a:p>
          <a:endParaRPr lang="ru-RU"/>
        </a:p>
      </dgm:t>
    </dgm:pt>
    <dgm:pt modelId="{5F244CA6-1CFE-4CFF-A48D-80475897B83B}">
      <dgm:prSet phldrT="[Текст]"/>
      <dgm:spPr/>
      <dgm:t>
        <a:bodyPr/>
        <a:lstStyle/>
        <a:p>
          <a:r>
            <a:rPr lang="ru-RU" dirty="0" smtClean="0"/>
            <a:t>Субсидии на обеспечение мероприятий по модернизации систем коммунальной инфраструктуры в порядке </a:t>
          </a:r>
          <a:r>
            <a:rPr lang="ru-RU" dirty="0" err="1" smtClean="0"/>
            <a:t>софинансирования</a:t>
          </a:r>
          <a:r>
            <a:rPr lang="ru-RU" dirty="0" smtClean="0"/>
            <a:t> </a:t>
          </a:r>
          <a:r>
            <a:rPr lang="ru-RU" dirty="0" smtClean="0"/>
            <a:t>3603,2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F2AE184F-9CE6-419E-82BB-4D99C6133BE5}" type="parTrans" cxnId="{FAEBB854-FE0D-4DF7-AEB2-E50E63CD207E}">
      <dgm:prSet/>
      <dgm:spPr/>
      <dgm:t>
        <a:bodyPr/>
        <a:lstStyle/>
        <a:p>
          <a:endParaRPr lang="ru-RU"/>
        </a:p>
      </dgm:t>
    </dgm:pt>
    <dgm:pt modelId="{43AE9EE8-4471-46AC-8C18-90A3D4C3DA37}" type="sibTrans" cxnId="{FAEBB854-FE0D-4DF7-AEB2-E50E63CD207E}">
      <dgm:prSet/>
      <dgm:spPr/>
      <dgm:t>
        <a:bodyPr/>
        <a:lstStyle/>
        <a:p>
          <a:endParaRPr lang="ru-RU"/>
        </a:p>
      </dgm:t>
    </dgm:pt>
    <dgm:pt modelId="{E3D2A604-F698-4EEB-9511-F3B20551E7D1}">
      <dgm:prSet phldrT="[Текст]"/>
      <dgm:spPr/>
      <dgm:t>
        <a:bodyPr/>
        <a:lstStyle/>
        <a:p>
          <a:r>
            <a:rPr lang="ru-RU" dirty="0" smtClean="0"/>
            <a:t>Обустройство и восстановление захоронений 306,06</a:t>
          </a:r>
          <a:endParaRPr lang="ru-RU" dirty="0"/>
        </a:p>
      </dgm:t>
    </dgm:pt>
    <dgm:pt modelId="{9F1A058E-D513-4BC2-986E-35E94F85CD11}" type="parTrans" cxnId="{EBD3E1E2-D7BF-4DAA-8A3D-5337031552AB}">
      <dgm:prSet/>
      <dgm:spPr/>
    </dgm:pt>
    <dgm:pt modelId="{C23525A1-3AD0-44BB-91AF-07A9BCC515B2}" type="sibTrans" cxnId="{EBD3E1E2-D7BF-4DAA-8A3D-5337031552AB}">
      <dgm:prSet/>
      <dgm:spPr/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1" presStyleCnt="2" custScaleY="62662" custLinFactNeighborY="-110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1" presStyleCnt="2" custScaleY="112156" custLinFactNeighborX="22354" custLinFactNeighborY="3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0D5F2-7BCB-4014-A4C4-245D55C55B98}" type="presOf" srcId="{B7F54AC1-BBBF-456B-842B-60C60291904A}" destId="{DB1B183C-29AE-4C9F-A584-201316CDBE86}" srcOrd="0" destOrd="0" presId="urn:microsoft.com/office/officeart/2005/8/layout/vList5"/>
    <dgm:cxn modelId="{D39AB060-935A-4076-A690-C6FD85E74C6A}" type="presOf" srcId="{18AB41C4-09C0-432C-BB78-83B8A34FF5E6}" destId="{85848942-9480-4812-A389-21A1DCD94B5D}" srcOrd="0" destOrd="5" presId="urn:microsoft.com/office/officeart/2005/8/layout/vList5"/>
    <dgm:cxn modelId="{D0360F17-B539-49AA-A13B-B8281BBCFC83}" srcId="{5C8ED014-C5E2-465E-B0DE-223218C95675}" destId="{18AB41C4-09C0-432C-BB78-83B8A34FF5E6}" srcOrd="5" destOrd="0" parTransId="{6E2377C5-412A-46AB-8FF1-80472A3F4476}" sibTransId="{FE1DD5A0-B8F2-46C1-A88E-DD7B5A1A1884}"/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D41D3238-21EA-45A6-8B34-099D081E6FFA}" srcId="{5C8ED014-C5E2-465E-B0DE-223218C95675}" destId="{95E3232A-E6E7-46C7-9CE8-173E3256CE7E}" srcOrd="4" destOrd="0" parTransId="{114EB65E-1946-4C96-A573-192BCA87F6B0}" sibTransId="{47E41CD0-4E32-431F-BE87-A0747036D500}"/>
    <dgm:cxn modelId="{5B758C79-158B-467A-9F44-C8EB5A9AB3A3}" srcId="{68150C75-A4AD-4DC3-83BB-C4DBE5609D30}" destId="{5AF6CF25-C9BE-40FA-842D-68443BAE698F}" srcOrd="0" destOrd="0" parTransId="{41188479-1C6D-42F9-8590-1AC9E39C45A1}" sibTransId="{02D11149-2F9B-4303-8FBC-FBDDEBDEEA71}"/>
    <dgm:cxn modelId="{2BD99D67-72AC-4660-95E5-DF4BB52DF168}" srcId="{5AF6CF25-C9BE-40FA-842D-68443BAE698F}" destId="{213093C0-CEC5-42B2-863B-8E2A250188BA}" srcOrd="1" destOrd="0" parTransId="{E965CDB6-801A-4EB3-ADD5-01B01C1DF8FC}" sibTransId="{578C5A7E-5D40-40A3-8B6C-9A3FC417CC88}"/>
    <dgm:cxn modelId="{19E3C484-CAE1-40B1-8CD5-3AC4920CE768}" type="presOf" srcId="{E3D2A604-F698-4EEB-9511-F3B20551E7D1}" destId="{85848942-9480-4812-A389-21A1DCD94B5D}" srcOrd="0" destOrd="3" presId="urn:microsoft.com/office/officeart/2005/8/layout/vList5"/>
    <dgm:cxn modelId="{417E72B3-1B7A-439D-A930-A2927E023A20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1" destOrd="0" parTransId="{B2866203-AD3B-4659-91BF-40A05C5BF011}" sibTransId="{3A71A691-2CE7-46FA-834E-CB6B8F36DFDF}"/>
    <dgm:cxn modelId="{651765A6-5BDF-47B4-B45A-CC9CFE7C352C}" type="presOf" srcId="{8C2F11D0-10CF-463C-8A7B-25A9AF4D02B1}" destId="{85848942-9480-4812-A389-21A1DCD94B5D}" srcOrd="0" destOrd="0" presId="urn:microsoft.com/office/officeart/2005/8/layout/vList5"/>
    <dgm:cxn modelId="{786F991C-BA70-49F4-9E7C-37A3DE39C579}" type="presOf" srcId="{0150EF70-4462-4005-BA79-AE57E98AB9D6}" destId="{85848942-9480-4812-A389-21A1DCD94B5D}" srcOrd="0" destOrd="1" presId="urn:microsoft.com/office/officeart/2005/8/layout/vList5"/>
    <dgm:cxn modelId="{DF735C9F-060A-431B-9E3E-8D22819A4707}" srcId="{5C8ED014-C5E2-465E-B0DE-223218C95675}" destId="{4B0059EB-333F-4A32-8ECB-8BE1909B55BE}" srcOrd="2" destOrd="0" parTransId="{2F8BA09F-963D-42AC-8A4B-3E72095B770B}" sibTransId="{96DAE205-F86C-4E51-AD1D-97CD95CBBA6D}"/>
    <dgm:cxn modelId="{4C33FF7C-A227-4ADB-A074-D2F87D14095C}" type="presOf" srcId="{95E3232A-E6E7-46C7-9CE8-173E3256CE7E}" destId="{85848942-9480-4812-A389-21A1DCD94B5D}" srcOrd="0" destOrd="4" presId="urn:microsoft.com/office/officeart/2005/8/layout/vList5"/>
    <dgm:cxn modelId="{EBD3E1E2-D7BF-4DAA-8A3D-5337031552AB}" srcId="{5C8ED014-C5E2-465E-B0DE-223218C95675}" destId="{E3D2A604-F698-4EEB-9511-F3B20551E7D1}" srcOrd="3" destOrd="0" parTransId="{9F1A058E-D513-4BC2-986E-35E94F85CD11}" sibTransId="{C23525A1-3AD0-44BB-91AF-07A9BCC515B2}"/>
    <dgm:cxn modelId="{FAEBB854-FE0D-4DF7-AEB2-E50E63CD207E}" srcId="{5AF6CF25-C9BE-40FA-842D-68443BAE698F}" destId="{5F244CA6-1CFE-4CFF-A48D-80475897B83B}" srcOrd="2" destOrd="0" parTransId="{F2AE184F-9CE6-419E-82BB-4D99C6133BE5}" sibTransId="{43AE9EE8-4471-46AC-8C18-90A3D4C3DA37}"/>
    <dgm:cxn modelId="{717A3FE7-7DEB-47CE-9E11-AAEFFFFF48B7}" type="presOf" srcId="{5C8ED014-C5E2-465E-B0DE-223218C95675}" destId="{795B8275-DE29-4F4F-82E5-C978C42E9C1B}" srcOrd="0" destOrd="0" presId="urn:microsoft.com/office/officeart/2005/8/layout/vList5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8E176DE0-D9B4-4640-9A49-5F0FC304BD2E}" srcId="{5C8ED014-C5E2-465E-B0DE-223218C95675}" destId="{0150EF70-4462-4005-BA79-AE57E98AB9D6}" srcOrd="1" destOrd="0" parTransId="{C9285299-0FFD-47CF-8707-C2D0E6EB154A}" sibTransId="{0B8054EB-E0B6-44EB-BC00-293D5BB483C8}"/>
    <dgm:cxn modelId="{288BF320-FD61-4491-B279-37E8E3FD2C8F}" type="presOf" srcId="{213093C0-CEC5-42B2-863B-8E2A250188BA}" destId="{DB1B183C-29AE-4C9F-A584-201316CDBE86}" srcOrd="0" destOrd="1" presId="urn:microsoft.com/office/officeart/2005/8/layout/vList5"/>
    <dgm:cxn modelId="{C3AD27FF-4D56-4C8A-BA5F-A15FFE386251}" type="presOf" srcId="{4B0059EB-333F-4A32-8ECB-8BE1909B55BE}" destId="{85848942-9480-4812-A389-21A1DCD94B5D}" srcOrd="0" destOrd="2" presId="urn:microsoft.com/office/officeart/2005/8/layout/vList5"/>
    <dgm:cxn modelId="{4CE0993B-3216-4FD8-AA7C-BB46B2A45BC6}" type="presOf" srcId="{5AF6CF25-C9BE-40FA-842D-68443BAE698F}" destId="{97A3BF95-6F26-442C-9FF3-B208DEA34586}" srcOrd="0" destOrd="0" presId="urn:microsoft.com/office/officeart/2005/8/layout/vList5"/>
    <dgm:cxn modelId="{27AEC6B7-5076-4A74-B98F-5A96AAA52C7D}" type="presOf" srcId="{5F244CA6-1CFE-4CFF-A48D-80475897B83B}" destId="{DB1B183C-29AE-4C9F-A584-201316CDBE86}" srcOrd="0" destOrd="2" presId="urn:microsoft.com/office/officeart/2005/8/layout/vList5"/>
    <dgm:cxn modelId="{9F59F9E9-F5AD-49AB-8A0F-01141B2220AA}" type="presParOf" srcId="{B17218C3-7F6D-443E-8063-6AC5D6404951}" destId="{B9B97A8F-5A43-4D68-9173-2AAF2AA88F12}" srcOrd="0" destOrd="0" presId="urn:microsoft.com/office/officeart/2005/8/layout/vList5"/>
    <dgm:cxn modelId="{DA8F664E-C2FD-4136-8434-A743F4BF3149}" type="presParOf" srcId="{B9B97A8F-5A43-4D68-9173-2AAF2AA88F12}" destId="{97A3BF95-6F26-442C-9FF3-B208DEA34586}" srcOrd="0" destOrd="0" presId="urn:microsoft.com/office/officeart/2005/8/layout/vList5"/>
    <dgm:cxn modelId="{82EF0F5C-646C-4EAC-929E-25ACE0AA6FF5}" type="presParOf" srcId="{B9B97A8F-5A43-4D68-9173-2AAF2AA88F12}" destId="{DB1B183C-29AE-4C9F-A584-201316CDBE86}" srcOrd="1" destOrd="0" presId="urn:microsoft.com/office/officeart/2005/8/layout/vList5"/>
    <dgm:cxn modelId="{29BB00A2-01CE-4676-B790-185942E50A93}" type="presParOf" srcId="{B17218C3-7F6D-443E-8063-6AC5D6404951}" destId="{C4111AB2-9383-4F08-8FD6-3B33B1C096F5}" srcOrd="1" destOrd="0" presId="urn:microsoft.com/office/officeart/2005/8/layout/vList5"/>
    <dgm:cxn modelId="{3F479A84-DFCE-4E32-80F1-CEE0176431FF}" type="presParOf" srcId="{B17218C3-7F6D-443E-8063-6AC5D6404951}" destId="{959E7F6B-CA09-419A-A2EE-1AA42F1DA126}" srcOrd="2" destOrd="0" presId="urn:microsoft.com/office/officeart/2005/8/layout/vList5"/>
    <dgm:cxn modelId="{D4F16312-4DC4-4E55-8B14-D828FC2B5E39}" type="presParOf" srcId="{959E7F6B-CA09-419A-A2EE-1AA42F1DA126}" destId="{795B8275-DE29-4F4F-82E5-C978C42E9C1B}" srcOrd="0" destOrd="0" presId="urn:microsoft.com/office/officeart/2005/8/layout/vList5"/>
    <dgm:cxn modelId="{A31DA11E-02C9-481C-A035-8516E0C323D1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CEB99-BD65-47CB-A13A-908BAFE9F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0BAF6-4879-4B9C-8F0B-D7DA260A7FE8}">
      <dgm:prSet phldrT="[Текст]"/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100745E2-1A05-42EB-82FA-B603D4D5D765}" type="parTrans" cxnId="{1139913B-19BE-4A87-927A-BAA944FEB529}">
      <dgm:prSet/>
      <dgm:spPr/>
      <dgm:t>
        <a:bodyPr/>
        <a:lstStyle/>
        <a:p>
          <a:endParaRPr lang="ru-RU"/>
        </a:p>
      </dgm:t>
    </dgm:pt>
    <dgm:pt modelId="{95A12003-1239-46C2-B100-29C706CF8DBF}" type="sibTrans" cxnId="{1139913B-19BE-4A87-927A-BAA944FEB529}">
      <dgm:prSet/>
      <dgm:spPr/>
      <dgm:t>
        <a:bodyPr/>
        <a:lstStyle/>
        <a:p>
          <a:endParaRPr lang="ru-RU"/>
        </a:p>
      </dgm:t>
    </dgm:pt>
    <dgm:pt modelId="{B3088433-3034-401D-A232-B72F9A2C5219}">
      <dgm:prSet phldrT="[Текст]"/>
      <dgm:spPr/>
      <dgm:t>
        <a:bodyPr/>
        <a:lstStyle/>
        <a:p>
          <a:r>
            <a:rPr lang="ru-RU" dirty="0" smtClean="0"/>
            <a:t>Доходы 49049,23</a:t>
          </a:r>
          <a:endParaRPr lang="ru-RU" dirty="0"/>
        </a:p>
      </dgm:t>
    </dgm:pt>
    <dgm:pt modelId="{F6649471-556D-4BD2-A6D4-5840F79F6362}" type="parTrans" cxnId="{B04BB8CD-AE98-4FD6-A63A-5C4DDE3B287C}">
      <dgm:prSet/>
      <dgm:spPr/>
      <dgm:t>
        <a:bodyPr/>
        <a:lstStyle/>
        <a:p>
          <a:endParaRPr lang="ru-RU"/>
        </a:p>
      </dgm:t>
    </dgm:pt>
    <dgm:pt modelId="{3695430E-3295-45A3-817F-343AA4112B1B}" type="sibTrans" cxnId="{B04BB8CD-AE98-4FD6-A63A-5C4DDE3B287C}">
      <dgm:prSet/>
      <dgm:spPr/>
      <dgm:t>
        <a:bodyPr/>
        <a:lstStyle/>
        <a:p>
          <a:endParaRPr lang="ru-RU"/>
        </a:p>
      </dgm:t>
    </dgm:pt>
    <dgm:pt modelId="{C04DD1CF-1615-4F4F-AA0E-184A2B9F1512}">
      <dgm:prSet phldrT="[Текст]"/>
      <dgm:spPr/>
      <dgm:t>
        <a:bodyPr/>
        <a:lstStyle/>
        <a:p>
          <a:r>
            <a:rPr lang="ru-RU" dirty="0" smtClean="0"/>
            <a:t>Расходы 49049,23</a:t>
          </a:r>
          <a:endParaRPr lang="ru-RU" dirty="0"/>
        </a:p>
      </dgm:t>
    </dgm:pt>
    <dgm:pt modelId="{DA17EAB6-8F91-4D47-8466-0EA679398F5A}" type="parTrans" cxnId="{223D4159-A156-489C-B76F-4F8AECC452B1}">
      <dgm:prSet/>
      <dgm:spPr/>
      <dgm:t>
        <a:bodyPr/>
        <a:lstStyle/>
        <a:p>
          <a:endParaRPr lang="ru-RU"/>
        </a:p>
      </dgm:t>
    </dgm:pt>
    <dgm:pt modelId="{0218A8D1-7028-4AA0-8855-77E1D00C0DE8}" type="sibTrans" cxnId="{223D4159-A156-489C-B76F-4F8AECC452B1}">
      <dgm:prSet/>
      <dgm:spPr/>
      <dgm:t>
        <a:bodyPr/>
        <a:lstStyle/>
        <a:p>
          <a:endParaRPr lang="ru-RU"/>
        </a:p>
      </dgm:t>
    </dgm:pt>
    <dgm:pt modelId="{949B6169-2E9F-47CB-BF94-91884621E888}">
      <dgm:prSet phldrT="[Текст]"/>
      <dgm:spPr/>
      <dgm:t>
        <a:bodyPr/>
        <a:lstStyle/>
        <a:p>
          <a:r>
            <a:rPr lang="ru-RU" dirty="0" smtClean="0"/>
            <a:t>2022год</a:t>
          </a:r>
          <a:endParaRPr lang="ru-RU" dirty="0"/>
        </a:p>
      </dgm:t>
    </dgm:pt>
    <dgm:pt modelId="{724F09C3-BF1C-42B8-B0E3-125B354F80A6}" type="parTrans" cxnId="{EB3BAA21-C836-4599-947B-5B2E929D4586}">
      <dgm:prSet/>
      <dgm:spPr/>
      <dgm:t>
        <a:bodyPr/>
        <a:lstStyle/>
        <a:p>
          <a:endParaRPr lang="ru-RU"/>
        </a:p>
      </dgm:t>
    </dgm:pt>
    <dgm:pt modelId="{5F3F19EC-B262-4933-A131-A15EA2168D64}" type="sibTrans" cxnId="{EB3BAA21-C836-4599-947B-5B2E929D4586}">
      <dgm:prSet/>
      <dgm:spPr/>
      <dgm:t>
        <a:bodyPr/>
        <a:lstStyle/>
        <a:p>
          <a:endParaRPr lang="ru-RU"/>
        </a:p>
      </dgm:t>
    </dgm:pt>
    <dgm:pt modelId="{79989953-06BC-4C5D-9A31-D410A6FF98DA}">
      <dgm:prSet phldrT="[Текст]"/>
      <dgm:spPr/>
      <dgm:t>
        <a:bodyPr/>
        <a:lstStyle/>
        <a:p>
          <a:r>
            <a:rPr lang="ru-RU" dirty="0" smtClean="0"/>
            <a:t>Доходы 50187,2</a:t>
          </a:r>
          <a:endParaRPr lang="ru-RU" dirty="0"/>
        </a:p>
      </dgm:t>
    </dgm:pt>
    <dgm:pt modelId="{5C428670-DD9B-4A4F-A441-9071E6BF0E36}" type="parTrans" cxnId="{F07CCB65-7450-4425-9DDE-759903F11254}">
      <dgm:prSet/>
      <dgm:spPr/>
      <dgm:t>
        <a:bodyPr/>
        <a:lstStyle/>
        <a:p>
          <a:endParaRPr lang="ru-RU"/>
        </a:p>
      </dgm:t>
    </dgm:pt>
    <dgm:pt modelId="{EED97292-EB3B-409D-9C7F-1E560A7E7597}" type="sibTrans" cxnId="{F07CCB65-7450-4425-9DDE-759903F11254}">
      <dgm:prSet/>
      <dgm:spPr/>
      <dgm:t>
        <a:bodyPr/>
        <a:lstStyle/>
        <a:p>
          <a:endParaRPr lang="ru-RU"/>
        </a:p>
      </dgm:t>
    </dgm:pt>
    <dgm:pt modelId="{13C68E6E-D9B9-4140-ABB1-5ABAA05CD5B7}">
      <dgm:prSet phldrT="[Текст]"/>
      <dgm:spPr/>
      <dgm:t>
        <a:bodyPr/>
        <a:lstStyle/>
        <a:p>
          <a:r>
            <a:rPr lang="ru-RU" dirty="0" smtClean="0"/>
            <a:t>Расходы 50187,2</a:t>
          </a:r>
          <a:endParaRPr lang="ru-RU" dirty="0"/>
        </a:p>
      </dgm:t>
    </dgm:pt>
    <dgm:pt modelId="{B0EC6175-795F-455D-934A-BBFEB47E73D5}" type="parTrans" cxnId="{EDCFB347-8AF4-4330-BB07-653926081417}">
      <dgm:prSet/>
      <dgm:spPr/>
      <dgm:t>
        <a:bodyPr/>
        <a:lstStyle/>
        <a:p>
          <a:endParaRPr lang="ru-RU"/>
        </a:p>
      </dgm:t>
    </dgm:pt>
    <dgm:pt modelId="{F40FC0D5-D378-4808-B5B7-1705C4B46C33}" type="sibTrans" cxnId="{EDCFB347-8AF4-4330-BB07-653926081417}">
      <dgm:prSet/>
      <dgm:spPr/>
      <dgm:t>
        <a:bodyPr/>
        <a:lstStyle/>
        <a:p>
          <a:endParaRPr lang="ru-RU"/>
        </a:p>
      </dgm:t>
    </dgm:pt>
    <dgm:pt modelId="{D64F603D-54E6-45F8-991B-B003F8FD398C}">
      <dgm:prSet phldrT="[Текст]"/>
      <dgm:spPr/>
      <dgm:t>
        <a:bodyPr/>
        <a:lstStyle/>
        <a:p>
          <a:r>
            <a:rPr lang="ru-RU" dirty="0" smtClean="0"/>
            <a:t>2023 год</a:t>
          </a:r>
          <a:endParaRPr lang="ru-RU" dirty="0"/>
        </a:p>
      </dgm:t>
    </dgm:pt>
    <dgm:pt modelId="{305BDCDD-52D6-4F35-A46E-C96C4A2B7E8D}" type="parTrans" cxnId="{500FB80A-D2E3-4C22-A4FB-8CC8FA9FDE9C}">
      <dgm:prSet/>
      <dgm:spPr/>
      <dgm:t>
        <a:bodyPr/>
        <a:lstStyle/>
        <a:p>
          <a:endParaRPr lang="ru-RU"/>
        </a:p>
      </dgm:t>
    </dgm:pt>
    <dgm:pt modelId="{FEC1B1CB-1432-401A-B424-D93277124EEB}" type="sibTrans" cxnId="{500FB80A-D2E3-4C22-A4FB-8CC8FA9FDE9C}">
      <dgm:prSet/>
      <dgm:spPr/>
      <dgm:t>
        <a:bodyPr/>
        <a:lstStyle/>
        <a:p>
          <a:endParaRPr lang="ru-RU"/>
        </a:p>
      </dgm:t>
    </dgm:pt>
    <dgm:pt modelId="{90FF7084-492E-477B-9865-E8315D37874F}">
      <dgm:prSet phldrT="[Текст]"/>
      <dgm:spPr/>
      <dgm:t>
        <a:bodyPr/>
        <a:lstStyle/>
        <a:p>
          <a:r>
            <a:rPr lang="ru-RU" dirty="0" smtClean="0"/>
            <a:t>Доходы 51011,88</a:t>
          </a:r>
          <a:endParaRPr lang="ru-RU" dirty="0"/>
        </a:p>
      </dgm:t>
    </dgm:pt>
    <dgm:pt modelId="{3DA9FE4D-05CA-42EE-96A0-2AC53D2C1602}" type="parTrans" cxnId="{C4F743C1-2C5D-4B77-96E6-823D944A5861}">
      <dgm:prSet/>
      <dgm:spPr/>
      <dgm:t>
        <a:bodyPr/>
        <a:lstStyle/>
        <a:p>
          <a:endParaRPr lang="ru-RU"/>
        </a:p>
      </dgm:t>
    </dgm:pt>
    <dgm:pt modelId="{6EF2060D-3B4F-4560-9E3E-45433806BE53}" type="sibTrans" cxnId="{C4F743C1-2C5D-4B77-96E6-823D944A5861}">
      <dgm:prSet/>
      <dgm:spPr/>
      <dgm:t>
        <a:bodyPr/>
        <a:lstStyle/>
        <a:p>
          <a:endParaRPr lang="ru-RU"/>
        </a:p>
      </dgm:t>
    </dgm:pt>
    <dgm:pt modelId="{C44C6B36-41D7-4322-A077-4F36F8F26F20}">
      <dgm:prSet phldrT="[Текст]"/>
      <dgm:spPr/>
      <dgm:t>
        <a:bodyPr/>
        <a:lstStyle/>
        <a:p>
          <a:r>
            <a:rPr lang="ru-RU" dirty="0" smtClean="0"/>
            <a:t>Расходы 51011,88</a:t>
          </a:r>
          <a:endParaRPr lang="ru-RU" dirty="0"/>
        </a:p>
      </dgm:t>
    </dgm:pt>
    <dgm:pt modelId="{DEB5D806-5C87-4355-9F60-EB6D45804430}" type="parTrans" cxnId="{6D2C9BFF-00E1-49BA-BC58-67B1DB8201E8}">
      <dgm:prSet/>
      <dgm:spPr/>
      <dgm:t>
        <a:bodyPr/>
        <a:lstStyle/>
        <a:p>
          <a:endParaRPr lang="ru-RU"/>
        </a:p>
      </dgm:t>
    </dgm:pt>
    <dgm:pt modelId="{E0A9FBB1-A8ED-40A3-9950-982C26D028B0}" type="sibTrans" cxnId="{6D2C9BFF-00E1-49BA-BC58-67B1DB8201E8}">
      <dgm:prSet/>
      <dgm:spPr/>
      <dgm:t>
        <a:bodyPr/>
        <a:lstStyle/>
        <a:p>
          <a:endParaRPr lang="ru-RU"/>
        </a:p>
      </dgm:t>
    </dgm:pt>
    <dgm:pt modelId="{CD24A13F-EF84-4B22-A4D5-710FBE883B04}" type="pres">
      <dgm:prSet presAssocID="{18CCEB99-BD65-47CB-A13A-908BAFE9FE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AC684-99BB-4D62-B771-CF0CEC20A3E3}" type="pres">
      <dgm:prSet presAssocID="{6180BAF6-4879-4B9C-8F0B-D7DA260A7FE8}" presName="composite" presStyleCnt="0"/>
      <dgm:spPr/>
    </dgm:pt>
    <dgm:pt modelId="{C8331CC1-CCF0-4E5B-B133-6DBDB7D71E1C}" type="pres">
      <dgm:prSet presAssocID="{6180BAF6-4879-4B9C-8F0B-D7DA260A7F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8FC41-BAA4-4566-8B92-1858489C323C}" type="pres">
      <dgm:prSet presAssocID="{6180BAF6-4879-4B9C-8F0B-D7DA260A7F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23CE-BD95-408D-9058-5595B3957801}" type="pres">
      <dgm:prSet presAssocID="{95A12003-1239-46C2-B100-29C706CF8DBF}" presName="space" presStyleCnt="0"/>
      <dgm:spPr/>
    </dgm:pt>
    <dgm:pt modelId="{B0F9D82B-1DBC-4B60-AF65-A045364CD3AA}" type="pres">
      <dgm:prSet presAssocID="{949B6169-2E9F-47CB-BF94-91884621E888}" presName="composite" presStyleCnt="0"/>
      <dgm:spPr/>
    </dgm:pt>
    <dgm:pt modelId="{FD2E4140-40AC-4DAF-96E2-7AE24B08EAF0}" type="pres">
      <dgm:prSet presAssocID="{949B6169-2E9F-47CB-BF94-91884621E8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31AF5-81C9-4AEA-9C18-327279CA75D5}" type="pres">
      <dgm:prSet presAssocID="{949B6169-2E9F-47CB-BF94-91884621E8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DC1E4-4361-4E36-A19E-0F117CBE3F59}" type="pres">
      <dgm:prSet presAssocID="{5F3F19EC-B262-4933-A131-A15EA2168D64}" presName="space" presStyleCnt="0"/>
      <dgm:spPr/>
    </dgm:pt>
    <dgm:pt modelId="{515398FD-58EE-464F-AA3C-7A8E4F502913}" type="pres">
      <dgm:prSet presAssocID="{D64F603D-54E6-45F8-991B-B003F8FD398C}" presName="composite" presStyleCnt="0"/>
      <dgm:spPr/>
    </dgm:pt>
    <dgm:pt modelId="{28DFFFFC-5F6D-4421-9BDC-6BF5DE39A6A4}" type="pres">
      <dgm:prSet presAssocID="{D64F603D-54E6-45F8-991B-B003F8FD39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FB730-E228-4A2A-A547-424E1B8F33F8}" type="pres">
      <dgm:prSet presAssocID="{D64F603D-54E6-45F8-991B-B003F8FD398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B1A66-7FAC-4315-B9E4-E07E906E8219}" type="presOf" srcId="{18CCEB99-BD65-47CB-A13A-908BAFE9FED4}" destId="{CD24A13F-EF84-4B22-A4D5-710FBE883B04}" srcOrd="0" destOrd="0" presId="urn:microsoft.com/office/officeart/2005/8/layout/hList1"/>
    <dgm:cxn modelId="{500FB80A-D2E3-4C22-A4FB-8CC8FA9FDE9C}" srcId="{18CCEB99-BD65-47CB-A13A-908BAFE9FED4}" destId="{D64F603D-54E6-45F8-991B-B003F8FD398C}" srcOrd="2" destOrd="0" parTransId="{305BDCDD-52D6-4F35-A46E-C96C4A2B7E8D}" sibTransId="{FEC1B1CB-1432-401A-B424-D93277124EEB}"/>
    <dgm:cxn modelId="{3F2F07D5-3CE7-4E45-BEF0-CFD314EF6C6A}" type="presOf" srcId="{79989953-06BC-4C5D-9A31-D410A6FF98DA}" destId="{4CE31AF5-81C9-4AEA-9C18-327279CA75D5}" srcOrd="0" destOrd="0" presId="urn:microsoft.com/office/officeart/2005/8/layout/hList1"/>
    <dgm:cxn modelId="{274AAB47-AA9F-420D-B79B-DA5BAA86EC9E}" type="presOf" srcId="{90FF7084-492E-477B-9865-E8315D37874F}" destId="{BB2FB730-E228-4A2A-A547-424E1B8F33F8}" srcOrd="0" destOrd="0" presId="urn:microsoft.com/office/officeart/2005/8/layout/hList1"/>
    <dgm:cxn modelId="{223D4159-A156-489C-B76F-4F8AECC452B1}" srcId="{6180BAF6-4879-4B9C-8F0B-D7DA260A7FE8}" destId="{C04DD1CF-1615-4F4F-AA0E-184A2B9F1512}" srcOrd="1" destOrd="0" parTransId="{DA17EAB6-8F91-4D47-8466-0EA679398F5A}" sibTransId="{0218A8D1-7028-4AA0-8855-77E1D00C0DE8}"/>
    <dgm:cxn modelId="{B04BB8CD-AE98-4FD6-A63A-5C4DDE3B287C}" srcId="{6180BAF6-4879-4B9C-8F0B-D7DA260A7FE8}" destId="{B3088433-3034-401D-A232-B72F9A2C5219}" srcOrd="0" destOrd="0" parTransId="{F6649471-556D-4BD2-A6D4-5840F79F6362}" sibTransId="{3695430E-3295-45A3-817F-343AA4112B1B}"/>
    <dgm:cxn modelId="{EDCFB347-8AF4-4330-BB07-653926081417}" srcId="{949B6169-2E9F-47CB-BF94-91884621E888}" destId="{13C68E6E-D9B9-4140-ABB1-5ABAA05CD5B7}" srcOrd="1" destOrd="0" parTransId="{B0EC6175-795F-455D-934A-BBFEB47E73D5}" sibTransId="{F40FC0D5-D378-4808-B5B7-1705C4B46C33}"/>
    <dgm:cxn modelId="{12E309B3-73A8-40F4-A7AD-FEC4D75ED48C}" type="presOf" srcId="{C04DD1CF-1615-4F4F-AA0E-184A2B9F1512}" destId="{8618FC41-BAA4-4566-8B92-1858489C323C}" srcOrd="0" destOrd="1" presId="urn:microsoft.com/office/officeart/2005/8/layout/hList1"/>
    <dgm:cxn modelId="{DC227723-5C8D-418B-9731-4CF29585F68E}" type="presOf" srcId="{949B6169-2E9F-47CB-BF94-91884621E888}" destId="{FD2E4140-40AC-4DAF-96E2-7AE24B08EAF0}" srcOrd="0" destOrd="0" presId="urn:microsoft.com/office/officeart/2005/8/layout/hList1"/>
    <dgm:cxn modelId="{6D2C9BFF-00E1-49BA-BC58-67B1DB8201E8}" srcId="{D64F603D-54E6-45F8-991B-B003F8FD398C}" destId="{C44C6B36-41D7-4322-A077-4F36F8F26F20}" srcOrd="1" destOrd="0" parTransId="{DEB5D806-5C87-4355-9F60-EB6D45804430}" sibTransId="{E0A9FBB1-A8ED-40A3-9950-982C26D028B0}"/>
    <dgm:cxn modelId="{EB3BAA21-C836-4599-947B-5B2E929D4586}" srcId="{18CCEB99-BD65-47CB-A13A-908BAFE9FED4}" destId="{949B6169-2E9F-47CB-BF94-91884621E888}" srcOrd="1" destOrd="0" parTransId="{724F09C3-BF1C-42B8-B0E3-125B354F80A6}" sibTransId="{5F3F19EC-B262-4933-A131-A15EA2168D64}"/>
    <dgm:cxn modelId="{F9978B91-D8E6-484E-BE5C-FBC274E9B0B6}" type="presOf" srcId="{6180BAF6-4879-4B9C-8F0B-D7DA260A7FE8}" destId="{C8331CC1-CCF0-4E5B-B133-6DBDB7D71E1C}" srcOrd="0" destOrd="0" presId="urn:microsoft.com/office/officeart/2005/8/layout/hList1"/>
    <dgm:cxn modelId="{8C937DD1-9D89-4CE4-BB81-7C0812D0FF57}" type="presOf" srcId="{C44C6B36-41D7-4322-A077-4F36F8F26F20}" destId="{BB2FB730-E228-4A2A-A547-424E1B8F33F8}" srcOrd="0" destOrd="1" presId="urn:microsoft.com/office/officeart/2005/8/layout/hList1"/>
    <dgm:cxn modelId="{85B650B6-5279-443B-9833-95EC179E4C1B}" type="presOf" srcId="{D64F603D-54E6-45F8-991B-B003F8FD398C}" destId="{28DFFFFC-5F6D-4421-9BDC-6BF5DE39A6A4}" srcOrd="0" destOrd="0" presId="urn:microsoft.com/office/officeart/2005/8/layout/hList1"/>
    <dgm:cxn modelId="{1139913B-19BE-4A87-927A-BAA944FEB529}" srcId="{18CCEB99-BD65-47CB-A13A-908BAFE9FED4}" destId="{6180BAF6-4879-4B9C-8F0B-D7DA260A7FE8}" srcOrd="0" destOrd="0" parTransId="{100745E2-1A05-42EB-82FA-B603D4D5D765}" sibTransId="{95A12003-1239-46C2-B100-29C706CF8DBF}"/>
    <dgm:cxn modelId="{F07CCB65-7450-4425-9DDE-759903F11254}" srcId="{949B6169-2E9F-47CB-BF94-91884621E888}" destId="{79989953-06BC-4C5D-9A31-D410A6FF98DA}" srcOrd="0" destOrd="0" parTransId="{5C428670-DD9B-4A4F-A441-9071E6BF0E36}" sibTransId="{EED97292-EB3B-409D-9C7F-1E560A7E7597}"/>
    <dgm:cxn modelId="{C4F743C1-2C5D-4B77-96E6-823D944A5861}" srcId="{D64F603D-54E6-45F8-991B-B003F8FD398C}" destId="{90FF7084-492E-477B-9865-E8315D37874F}" srcOrd="0" destOrd="0" parTransId="{3DA9FE4D-05CA-42EE-96A0-2AC53D2C1602}" sibTransId="{6EF2060D-3B4F-4560-9E3E-45433806BE53}"/>
    <dgm:cxn modelId="{6064D38E-3EA0-4F91-9305-A2E1F15BC1CA}" type="presOf" srcId="{B3088433-3034-401D-A232-B72F9A2C5219}" destId="{8618FC41-BAA4-4566-8B92-1858489C323C}" srcOrd="0" destOrd="0" presId="urn:microsoft.com/office/officeart/2005/8/layout/hList1"/>
    <dgm:cxn modelId="{295CBF53-5276-45E1-A3D5-FD6D1196CADA}" type="presOf" srcId="{13C68E6E-D9B9-4140-ABB1-5ABAA05CD5B7}" destId="{4CE31AF5-81C9-4AEA-9C18-327279CA75D5}" srcOrd="0" destOrd="1" presId="urn:microsoft.com/office/officeart/2005/8/layout/hList1"/>
    <dgm:cxn modelId="{B008C6D5-0E7A-4210-8AE6-0BBBC6512635}" type="presParOf" srcId="{CD24A13F-EF84-4B22-A4D5-710FBE883B04}" destId="{103AC684-99BB-4D62-B771-CF0CEC20A3E3}" srcOrd="0" destOrd="0" presId="urn:microsoft.com/office/officeart/2005/8/layout/hList1"/>
    <dgm:cxn modelId="{084A6F91-32BA-49B8-A50B-BE2696B9C48E}" type="presParOf" srcId="{103AC684-99BB-4D62-B771-CF0CEC20A3E3}" destId="{C8331CC1-CCF0-4E5B-B133-6DBDB7D71E1C}" srcOrd="0" destOrd="0" presId="urn:microsoft.com/office/officeart/2005/8/layout/hList1"/>
    <dgm:cxn modelId="{35F3797E-D01D-4459-A3C8-3419F59ED786}" type="presParOf" srcId="{103AC684-99BB-4D62-B771-CF0CEC20A3E3}" destId="{8618FC41-BAA4-4566-8B92-1858489C323C}" srcOrd="1" destOrd="0" presId="urn:microsoft.com/office/officeart/2005/8/layout/hList1"/>
    <dgm:cxn modelId="{7A6CD55F-EACC-4B61-8C20-ADB73C1A5BE9}" type="presParOf" srcId="{CD24A13F-EF84-4B22-A4D5-710FBE883B04}" destId="{04DA23CE-BD95-408D-9058-5595B3957801}" srcOrd="1" destOrd="0" presId="urn:microsoft.com/office/officeart/2005/8/layout/hList1"/>
    <dgm:cxn modelId="{AF591F3E-6620-43C6-A2BD-3ADA97D89871}" type="presParOf" srcId="{CD24A13F-EF84-4B22-A4D5-710FBE883B04}" destId="{B0F9D82B-1DBC-4B60-AF65-A045364CD3AA}" srcOrd="2" destOrd="0" presId="urn:microsoft.com/office/officeart/2005/8/layout/hList1"/>
    <dgm:cxn modelId="{4793BF16-3377-42DF-B270-AF9B574576CD}" type="presParOf" srcId="{B0F9D82B-1DBC-4B60-AF65-A045364CD3AA}" destId="{FD2E4140-40AC-4DAF-96E2-7AE24B08EAF0}" srcOrd="0" destOrd="0" presId="urn:microsoft.com/office/officeart/2005/8/layout/hList1"/>
    <dgm:cxn modelId="{03F80B97-DB6B-47EC-ADA7-ECFAE23ED6C1}" type="presParOf" srcId="{B0F9D82B-1DBC-4B60-AF65-A045364CD3AA}" destId="{4CE31AF5-81C9-4AEA-9C18-327279CA75D5}" srcOrd="1" destOrd="0" presId="urn:microsoft.com/office/officeart/2005/8/layout/hList1"/>
    <dgm:cxn modelId="{6FB60CBF-2D9A-4231-9A63-84F29D655CC4}" type="presParOf" srcId="{CD24A13F-EF84-4B22-A4D5-710FBE883B04}" destId="{763DC1E4-4361-4E36-A19E-0F117CBE3F59}" srcOrd="3" destOrd="0" presId="urn:microsoft.com/office/officeart/2005/8/layout/hList1"/>
    <dgm:cxn modelId="{A36650DD-7BD7-466A-BA0B-38C37417CC6D}" type="presParOf" srcId="{CD24A13F-EF84-4B22-A4D5-710FBE883B04}" destId="{515398FD-58EE-464F-AA3C-7A8E4F502913}" srcOrd="4" destOrd="0" presId="urn:microsoft.com/office/officeart/2005/8/layout/hList1"/>
    <dgm:cxn modelId="{0E44E211-A008-4528-A33A-C8B2C44394AD}" type="presParOf" srcId="{515398FD-58EE-464F-AA3C-7A8E4F502913}" destId="{28DFFFFC-5F6D-4421-9BDC-6BF5DE39A6A4}" srcOrd="0" destOrd="0" presId="urn:microsoft.com/office/officeart/2005/8/layout/hList1"/>
    <dgm:cxn modelId="{B6FEB7A0-1B4B-42F3-8BB6-22EDC9FD7268}" type="presParOf" srcId="{515398FD-58EE-464F-AA3C-7A8E4F502913}" destId="{BB2FB730-E228-4A2A-A547-424E1B8F33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11D3D-3657-4392-84C5-4CAD5D10D332}">
      <dsp:nvSpPr>
        <dsp:cNvPr id="0" name=""/>
        <dsp:cNvSpPr/>
      </dsp:nvSpPr>
      <dsp:spPr>
        <a:xfrm rot="5400000">
          <a:off x="3322468" y="-1207027"/>
          <a:ext cx="1189533" cy="3686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Расходы на содержание аппарата </a:t>
          </a:r>
          <a:r>
            <a:rPr lang="ru-RU" sz="1200" kern="1200" dirty="0" smtClean="0"/>
            <a:t>3864,97 тыс</a:t>
          </a:r>
          <a:r>
            <a:rPr lang="ru-RU" sz="1200" kern="1200" dirty="0" smtClean="0"/>
            <a:t>. руб.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Резервный фонд и другие общегосударственные вопросы </a:t>
          </a:r>
          <a:r>
            <a:rPr lang="ru-RU" sz="1200" kern="1200" dirty="0" smtClean="0"/>
            <a:t>1970,0 </a:t>
          </a:r>
          <a:r>
            <a:rPr lang="ru-RU" sz="1200" kern="1200" dirty="0" smtClean="0"/>
            <a:t>тыс. руб.</a:t>
          </a:r>
          <a:endParaRPr lang="ru-RU" sz="1200" kern="1200" dirty="0"/>
        </a:p>
      </dsp:txBody>
      <dsp:txXfrm rot="-5400000">
        <a:off x="2073830" y="99679"/>
        <a:ext cx="3628741" cy="1073397"/>
      </dsp:txXfrm>
    </dsp:sp>
    <dsp:sp modelId="{DA529204-BF19-40E7-AFED-2DAE29F0B04C}">
      <dsp:nvSpPr>
        <dsp:cNvPr id="0" name=""/>
        <dsp:cNvSpPr/>
      </dsp:nvSpPr>
      <dsp:spPr>
        <a:xfrm>
          <a:off x="0" y="227"/>
          <a:ext cx="2073830" cy="127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Общегосударственные расходы  </a:t>
          </a:r>
          <a:r>
            <a:rPr lang="ru-RU" sz="1300" kern="1200" dirty="0" smtClean="0"/>
            <a:t>5834,97 </a:t>
          </a:r>
          <a:r>
            <a:rPr lang="ru-RU" sz="1300" kern="1200" dirty="0" smtClean="0"/>
            <a:t>тыс. руб. </a:t>
          </a:r>
          <a:endParaRPr lang="ru-RU" sz="1300" kern="1200" dirty="0"/>
        </a:p>
      </dsp:txBody>
      <dsp:txXfrm>
        <a:off x="62109" y="62336"/>
        <a:ext cx="1949612" cy="1148081"/>
      </dsp:txXfrm>
    </dsp:sp>
    <dsp:sp modelId="{DB1B183C-29AE-4C9F-A584-201316CDBE86}">
      <dsp:nvSpPr>
        <dsp:cNvPr id="0" name=""/>
        <dsp:cNvSpPr/>
      </dsp:nvSpPr>
      <dsp:spPr>
        <a:xfrm rot="5400000">
          <a:off x="3380601" y="232634"/>
          <a:ext cx="1073267" cy="3686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Другие вопросы в области национальной безопасности  и правоохранительной деятельности </a:t>
          </a:r>
          <a:r>
            <a:rPr lang="ru-RU" sz="1200" kern="1200" dirty="0" smtClean="0"/>
            <a:t>49,0 </a:t>
          </a:r>
          <a:r>
            <a:rPr lang="ru-RU" sz="1200" kern="1200" dirty="0" smtClean="0"/>
            <a:t>тыс. руб.</a:t>
          </a:r>
          <a:endParaRPr lang="ru-RU" sz="1200" kern="1200" dirty="0"/>
        </a:p>
      </dsp:txBody>
      <dsp:txXfrm rot="-5400000">
        <a:off x="2073831" y="1591798"/>
        <a:ext cx="3634416" cy="968481"/>
      </dsp:txXfrm>
    </dsp:sp>
    <dsp:sp modelId="{97A3BF95-6F26-442C-9FF3-B208DEA34586}">
      <dsp:nvSpPr>
        <dsp:cNvPr id="0" name=""/>
        <dsp:cNvSpPr/>
      </dsp:nvSpPr>
      <dsp:spPr>
        <a:xfrm>
          <a:off x="0" y="1446578"/>
          <a:ext cx="2073830" cy="1388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Национальная безопасность и правоохранительная деятельность </a:t>
          </a:r>
          <a:r>
            <a:rPr lang="ru-RU" sz="1300" kern="1200" dirty="0" smtClean="0"/>
            <a:t>49,0 </a:t>
          </a:r>
          <a:r>
            <a:rPr lang="ru-RU" sz="1300" kern="1200" dirty="0" smtClean="0"/>
            <a:t>тыс. руб.</a:t>
          </a:r>
          <a:endParaRPr lang="ru-RU" sz="1300" kern="1200" dirty="0"/>
        </a:p>
      </dsp:txBody>
      <dsp:txXfrm>
        <a:off x="67796" y="1514374"/>
        <a:ext cx="1938238" cy="1253214"/>
      </dsp:txXfrm>
    </dsp:sp>
    <dsp:sp modelId="{85848942-9480-4812-A389-21A1DCD94B5D}">
      <dsp:nvSpPr>
        <dsp:cNvPr id="0" name=""/>
        <dsp:cNvSpPr/>
      </dsp:nvSpPr>
      <dsp:spPr>
        <a:xfrm rot="5400000">
          <a:off x="3453761" y="1472704"/>
          <a:ext cx="863096" cy="3628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Дорожная</a:t>
          </a:r>
          <a:r>
            <a:rPr lang="ru-RU" sz="2900" kern="1200" dirty="0" smtClean="0"/>
            <a:t> </a:t>
          </a:r>
          <a:r>
            <a:rPr lang="ru-RU" sz="1200" kern="1200" dirty="0" smtClean="0"/>
            <a:t>деятельность </a:t>
          </a:r>
          <a:r>
            <a:rPr lang="ru-RU" sz="1200" kern="1200" dirty="0" smtClean="0"/>
            <a:t>9718,0 </a:t>
          </a:r>
          <a:r>
            <a:rPr lang="ru-RU" sz="1200" kern="1200" dirty="0" smtClean="0"/>
            <a:t>тыс. руб.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Мероприятия по ликвидации очагов сорного растения борщевик Сосновского </a:t>
          </a:r>
          <a:r>
            <a:rPr lang="ru-RU" sz="1200" kern="1200" dirty="0" smtClean="0"/>
            <a:t>64,0 </a:t>
          </a:r>
          <a:r>
            <a:rPr lang="ru-RU" sz="1200" kern="1200" dirty="0" err="1" smtClean="0"/>
            <a:t>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 rot="-5400000">
        <a:off x="2071197" y="2897402"/>
        <a:ext cx="3586093" cy="778830"/>
      </dsp:txXfrm>
    </dsp:sp>
    <dsp:sp modelId="{795B8275-DE29-4F4F-82E5-C978C42E9C1B}">
      <dsp:nvSpPr>
        <dsp:cNvPr id="0" name=""/>
        <dsp:cNvSpPr/>
      </dsp:nvSpPr>
      <dsp:spPr>
        <a:xfrm>
          <a:off x="0" y="2879779"/>
          <a:ext cx="2073830" cy="966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Национальная экономика </a:t>
          </a:r>
          <a:r>
            <a:rPr lang="ru-RU" sz="1300" kern="1200" dirty="0" smtClean="0"/>
            <a:t>9782,0 </a:t>
          </a:r>
          <a:r>
            <a:rPr lang="ru-RU" sz="1300" kern="1200" dirty="0" smtClean="0"/>
            <a:t>тыс. руб.</a:t>
          </a:r>
          <a:endParaRPr lang="ru-RU" sz="1300" kern="1200" dirty="0"/>
        </a:p>
      </dsp:txBody>
      <dsp:txXfrm>
        <a:off x="47169" y="2926948"/>
        <a:ext cx="1979492" cy="871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B183C-29AE-4C9F-A584-201316CDBE86}">
      <dsp:nvSpPr>
        <dsp:cNvPr id="0" name=""/>
        <dsp:cNvSpPr/>
      </dsp:nvSpPr>
      <dsp:spPr>
        <a:xfrm rot="5400000">
          <a:off x="3550388" y="-999747"/>
          <a:ext cx="1713002" cy="41476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Мероприятия в области коммунального хозяйства 300,0 тыс. руб. (содержание бани)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ИМТ по содержанию, устройство наружных систем водоснабжения и водоотведения </a:t>
          </a:r>
          <a:r>
            <a:rPr lang="ru-RU" sz="1200" kern="1200" dirty="0" smtClean="0"/>
            <a:t>3,0 тыс</a:t>
          </a:r>
          <a:r>
            <a:rPr lang="ru-RU" sz="1200" kern="1200" dirty="0" smtClean="0"/>
            <a:t>. руб.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Субсидии на обеспечение мероприятий по модернизации систем коммунальной инфраструктуры в порядке </a:t>
          </a:r>
          <a:r>
            <a:rPr lang="ru-RU" sz="1200" kern="1200" dirty="0" err="1" smtClean="0"/>
            <a:t>софинансирования</a:t>
          </a:r>
          <a:r>
            <a:rPr lang="ru-RU" sz="1200" kern="1200" dirty="0" smtClean="0"/>
            <a:t> </a:t>
          </a:r>
          <a:r>
            <a:rPr lang="ru-RU" sz="1200" kern="1200" dirty="0" smtClean="0"/>
            <a:t>3603,2 </a:t>
          </a:r>
          <a:r>
            <a:rPr lang="ru-RU" sz="1200" kern="1200" dirty="0" err="1" smtClean="0"/>
            <a:t>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 rot="-5400000">
        <a:off x="2333059" y="301204"/>
        <a:ext cx="4064038" cy="1545758"/>
      </dsp:txXfrm>
    </dsp:sp>
    <dsp:sp modelId="{97A3BF95-6F26-442C-9FF3-B208DEA34586}">
      <dsp:nvSpPr>
        <dsp:cNvPr id="0" name=""/>
        <dsp:cNvSpPr/>
      </dsp:nvSpPr>
      <dsp:spPr>
        <a:xfrm>
          <a:off x="0" y="3456"/>
          <a:ext cx="2333059" cy="2141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Коммунальное хозяйство </a:t>
          </a:r>
          <a:r>
            <a:rPr lang="ru-RU" sz="1900" kern="1200" dirty="0" smtClean="0"/>
            <a:t>3906,2 </a:t>
          </a:r>
          <a:r>
            <a:rPr lang="ru-RU" sz="1900" kern="1200" dirty="0" smtClean="0"/>
            <a:t>тыс. руб.</a:t>
          </a:r>
          <a:endParaRPr lang="ru-RU" sz="1900" kern="1200" dirty="0"/>
        </a:p>
      </dsp:txBody>
      <dsp:txXfrm>
        <a:off x="104527" y="107983"/>
        <a:ext cx="2124005" cy="1932199"/>
      </dsp:txXfrm>
    </dsp:sp>
    <dsp:sp modelId="{85848942-9480-4812-A389-21A1DCD94B5D}">
      <dsp:nvSpPr>
        <dsp:cNvPr id="0" name=""/>
        <dsp:cNvSpPr/>
      </dsp:nvSpPr>
      <dsp:spPr>
        <a:xfrm rot="5400000">
          <a:off x="3446271" y="1142015"/>
          <a:ext cx="1921235" cy="41476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Уличное освещение </a:t>
          </a:r>
          <a:r>
            <a:rPr lang="ru-RU" sz="1200" kern="1200" dirty="0" smtClean="0"/>
            <a:t>9100,0 </a:t>
          </a:r>
          <a:r>
            <a:rPr lang="ru-RU" sz="1200" kern="1200" dirty="0" smtClean="0"/>
            <a:t>тыс. руб.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Озеленение </a:t>
          </a:r>
          <a:r>
            <a:rPr lang="ru-RU" sz="1200" kern="1200" dirty="0" smtClean="0"/>
            <a:t>886,0 </a:t>
          </a:r>
          <a:r>
            <a:rPr lang="ru-RU" sz="1200" kern="1200" dirty="0" smtClean="0"/>
            <a:t>тыс. руб.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Содержание мест захоронения </a:t>
          </a:r>
          <a:r>
            <a:rPr lang="ru-RU" sz="1200" kern="1200" dirty="0" smtClean="0"/>
            <a:t>3200,0 </a:t>
          </a:r>
          <a:r>
            <a:rPr lang="ru-RU" sz="1200" kern="1200" dirty="0" smtClean="0"/>
            <a:t>тыс. руб.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Обустройство и восстановление захоронений 306,06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Ликвидация несанкционированных свалок </a:t>
          </a:r>
          <a:r>
            <a:rPr lang="ru-RU" sz="1200" kern="1200" dirty="0" smtClean="0"/>
            <a:t>165,0 </a:t>
          </a:r>
          <a:r>
            <a:rPr lang="ru-RU" sz="1200" kern="1200" dirty="0" smtClean="0"/>
            <a:t>тыс. руб.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Содержание парков, скверов, тротуаров 8000,0 </a:t>
          </a:r>
          <a:r>
            <a:rPr lang="ru-RU" sz="1200" kern="1200" dirty="0" smtClean="0"/>
            <a:t>тыс. руб.</a:t>
          </a:r>
          <a:endParaRPr lang="ru-RU" sz="1200" kern="1200" dirty="0"/>
        </a:p>
      </dsp:txBody>
      <dsp:txXfrm rot="-5400000">
        <a:off x="2333059" y="2349015"/>
        <a:ext cx="4053873" cy="1733661"/>
      </dsp:txXfrm>
    </dsp:sp>
    <dsp:sp modelId="{795B8275-DE29-4F4F-82E5-C978C42E9C1B}">
      <dsp:nvSpPr>
        <dsp:cNvPr id="0" name=""/>
        <dsp:cNvSpPr/>
      </dsp:nvSpPr>
      <dsp:spPr>
        <a:xfrm>
          <a:off x="0" y="2304263"/>
          <a:ext cx="2333059" cy="1341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Благоустройство </a:t>
          </a:r>
          <a:r>
            <a:rPr lang="ru-RU" sz="1900" kern="1200" dirty="0" smtClean="0"/>
            <a:t>21657,06 </a:t>
          </a:r>
          <a:r>
            <a:rPr lang="ru-RU" sz="1900" kern="1200" dirty="0" smtClean="0"/>
            <a:t>тыс. руб.</a:t>
          </a:r>
          <a:endParaRPr lang="ru-RU" sz="1900" kern="1200" dirty="0"/>
        </a:p>
      </dsp:txBody>
      <dsp:txXfrm>
        <a:off x="65499" y="2369762"/>
        <a:ext cx="2202061" cy="1210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31CC1-CCF0-4E5B-B133-6DBDB7D71E1C}">
      <dsp:nvSpPr>
        <dsp:cNvPr id="0" name=""/>
        <dsp:cNvSpPr/>
      </dsp:nvSpPr>
      <dsp:spPr>
        <a:xfrm>
          <a:off x="1875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2021 год</a:t>
          </a:r>
          <a:endParaRPr lang="ru-RU" sz="2500" kern="1200" dirty="0"/>
        </a:p>
      </dsp:txBody>
      <dsp:txXfrm>
        <a:off x="1875" y="393947"/>
        <a:ext cx="1828224" cy="720000"/>
      </dsp:txXfrm>
    </dsp:sp>
    <dsp:sp modelId="{8618FC41-BAA4-4566-8B92-1858489C323C}">
      <dsp:nvSpPr>
        <dsp:cNvPr id="0" name=""/>
        <dsp:cNvSpPr/>
      </dsp:nvSpPr>
      <dsp:spPr>
        <a:xfrm>
          <a:off x="1875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49049,23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49049,23</a:t>
          </a:r>
          <a:endParaRPr lang="ru-RU" sz="2500" kern="1200" dirty="0"/>
        </a:p>
      </dsp:txBody>
      <dsp:txXfrm>
        <a:off x="1875" y="1113947"/>
        <a:ext cx="1828224" cy="1749937"/>
      </dsp:txXfrm>
    </dsp:sp>
    <dsp:sp modelId="{FD2E4140-40AC-4DAF-96E2-7AE24B08EAF0}">
      <dsp:nvSpPr>
        <dsp:cNvPr id="0" name=""/>
        <dsp:cNvSpPr/>
      </dsp:nvSpPr>
      <dsp:spPr>
        <a:xfrm>
          <a:off x="2086051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2022год</a:t>
          </a:r>
          <a:endParaRPr lang="ru-RU" sz="2500" kern="1200" dirty="0"/>
        </a:p>
      </dsp:txBody>
      <dsp:txXfrm>
        <a:off x="2086051" y="393947"/>
        <a:ext cx="1828224" cy="720000"/>
      </dsp:txXfrm>
    </dsp:sp>
    <dsp:sp modelId="{4CE31AF5-81C9-4AEA-9C18-327279CA75D5}">
      <dsp:nvSpPr>
        <dsp:cNvPr id="0" name=""/>
        <dsp:cNvSpPr/>
      </dsp:nvSpPr>
      <dsp:spPr>
        <a:xfrm>
          <a:off x="2086051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50187,2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50187,2</a:t>
          </a:r>
          <a:endParaRPr lang="ru-RU" sz="2500" kern="1200" dirty="0"/>
        </a:p>
      </dsp:txBody>
      <dsp:txXfrm>
        <a:off x="2086051" y="1113947"/>
        <a:ext cx="1828224" cy="1749937"/>
      </dsp:txXfrm>
    </dsp:sp>
    <dsp:sp modelId="{28DFFFFC-5F6D-4421-9BDC-6BF5DE39A6A4}">
      <dsp:nvSpPr>
        <dsp:cNvPr id="0" name=""/>
        <dsp:cNvSpPr/>
      </dsp:nvSpPr>
      <dsp:spPr>
        <a:xfrm>
          <a:off x="4170227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2023 год</a:t>
          </a:r>
          <a:endParaRPr lang="ru-RU" sz="2500" kern="1200" dirty="0"/>
        </a:p>
      </dsp:txBody>
      <dsp:txXfrm>
        <a:off x="4170227" y="393947"/>
        <a:ext cx="1828224" cy="720000"/>
      </dsp:txXfrm>
    </dsp:sp>
    <dsp:sp modelId="{BB2FB730-E228-4A2A-A547-424E1B8F33F8}">
      <dsp:nvSpPr>
        <dsp:cNvPr id="0" name=""/>
        <dsp:cNvSpPr/>
      </dsp:nvSpPr>
      <dsp:spPr>
        <a:xfrm>
          <a:off x="4170227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51011,88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51011,88</a:t>
          </a:r>
          <a:endParaRPr lang="ru-RU" sz="2500" kern="1200" dirty="0"/>
        </a:p>
      </dsp:txBody>
      <dsp:txXfrm>
        <a:off x="4170227" y="1113947"/>
        <a:ext cx="1828224" cy="174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0.01197</cdr:x>
      <cdr:y>0.75994</cdr:y>
    </cdr:from>
    <cdr:to>
      <cdr:x>0.02291</cdr:x>
      <cdr:y>0.75994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72336" y="3875160"/>
          <a:ext cx="66093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0.0203</cdr:x>
      <cdr:y>0.1082</cdr:y>
    </cdr:from>
    <cdr:to>
      <cdr:x>0.18397</cdr:x>
      <cdr:y>0.16208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673" y="551758"/>
          <a:ext cx="989078" cy="274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Акцизы 5,0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0.10797</cdr:x>
      <cdr:y>0.15239</cdr:y>
    </cdr:from>
    <cdr:to>
      <cdr:x>0.20329</cdr:x>
      <cdr:y>0.23746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652447" y="777075"/>
          <a:ext cx="576064" cy="4337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0.06742</cdr:x>
      <cdr:y>0.72788</cdr:y>
    </cdr:from>
    <cdr:to>
      <cdr:x>0.2101</cdr:x>
      <cdr:y>0.94796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0.02216</cdr:x>
      <cdr:y>0</cdr:y>
    </cdr:from>
    <cdr:to>
      <cdr:x>0.16484</cdr:x>
      <cdr:y>0.98956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092" y="0"/>
          <a:ext cx="985566" cy="411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0.15634</cdr:x>
      <cdr:y>0.7697</cdr:y>
    </cdr:from>
    <cdr:to>
      <cdr:x>0.16162</cdr:x>
      <cdr:y>0.77193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1058205" y="3159201"/>
          <a:ext cx="35761" cy="91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0.50959</cdr:x>
      <cdr:y>0.01716</cdr:y>
    </cdr:from>
    <cdr:to>
      <cdr:x>0.56954</cdr:x>
      <cdr:y>0.17171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3449279" y="70420"/>
          <a:ext cx="405787" cy="6343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1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Проект </a:t>
            </a:r>
            <a:r>
              <a:rPr lang="x-none" b="1" dirty="0" smtClean="0"/>
              <a:t> бюджет</a:t>
            </a:r>
            <a:r>
              <a:rPr lang="ru-RU" b="1" dirty="0" smtClean="0"/>
              <a:t>а</a:t>
            </a:r>
            <a:r>
              <a:rPr lang="x-none" b="1" dirty="0" smtClean="0"/>
              <a:t> </a:t>
            </a:r>
            <a:r>
              <a:rPr lang="ru-RU" b="1" dirty="0" smtClean="0"/>
              <a:t>муниципального образования городское поселение «Остров»</a:t>
            </a:r>
            <a:endParaRPr lang="ru-RU" dirty="0"/>
          </a:p>
          <a:p>
            <a:pPr algn="ctr"/>
            <a:r>
              <a:rPr lang="x-none" b="1" dirty="0"/>
              <a:t> на </a:t>
            </a:r>
            <a:r>
              <a:rPr lang="ru-RU" b="1" dirty="0" smtClean="0"/>
              <a:t>2021</a:t>
            </a:r>
            <a:r>
              <a:rPr lang="x-none" b="1" dirty="0" smtClean="0"/>
              <a:t> год</a:t>
            </a:r>
            <a:r>
              <a:rPr lang="ru-RU" b="1" dirty="0" smtClean="0"/>
              <a:t> и плановый период 2022 и 2023 годов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 smtClean="0"/>
              <a:t>Поступления от уплаты </a:t>
            </a:r>
          </a:p>
          <a:p>
            <a:r>
              <a:rPr lang="ru-RU" altLang="ru-RU" sz="1400" dirty="0" smtClean="0"/>
              <a:t>налогов, установленных </a:t>
            </a:r>
          </a:p>
          <a:p>
            <a:r>
              <a:rPr lang="ru-RU" altLang="ru-RU" sz="1400" dirty="0" smtClean="0"/>
              <a:t>Налоговым Кодексом Российской Федерации :</a:t>
            </a:r>
          </a:p>
          <a:p>
            <a:r>
              <a:rPr lang="ru-RU" altLang="ru-RU" sz="1400" dirty="0" smtClean="0"/>
              <a:t>-налог на доходы </a:t>
            </a:r>
          </a:p>
          <a:p>
            <a:r>
              <a:rPr lang="ru-RU" altLang="ru-RU" sz="1400" dirty="0" smtClean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госпошлина</a:t>
            </a:r>
            <a:endParaRPr lang="ru-RU" altLang="ru-RU" sz="1400" dirty="0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9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71504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Поддорского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7781342"/>
              </p:ext>
            </p:extLst>
          </p:nvPr>
        </p:nvGraphicFramePr>
        <p:xfrm>
          <a:off x="928662" y="1000108"/>
          <a:ext cx="7643866" cy="431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5"/>
                <a:gridCol w="4537457"/>
                <a:gridCol w="2357454"/>
              </a:tblGrid>
              <a:tr h="117790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Бюджеты городских поселений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9484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10,0%</a:t>
                      </a:r>
                      <a:endParaRPr lang="ru-RU" dirty="0"/>
                    </a:p>
                  </a:txBody>
                  <a:tcPr/>
                </a:tc>
              </a:tr>
              <a:tr h="54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Акцизы</a:t>
                      </a:r>
                      <a:r>
                        <a:rPr lang="ru-RU" sz="1700" baseline="0" dirty="0" smtClean="0"/>
                        <a:t> по подакцизным товарам</a:t>
                      </a:r>
                      <a:r>
                        <a:rPr lang="ru-RU" sz="1700" dirty="0" smtClean="0"/>
                        <a:t> (по</a:t>
                      </a:r>
                      <a:r>
                        <a:rPr lang="ru-RU" sz="1700" baseline="0" dirty="0" smtClean="0"/>
                        <a:t> дифференцированным нормативам</a:t>
                      </a:r>
                      <a:r>
                        <a:rPr lang="ru-RU" sz="1700" dirty="0" smtClean="0"/>
                        <a:t>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0,06646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3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Единый сельскохозяйственный налог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6651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Земельный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28859" y="1785927"/>
            <a:ext cx="4230703" cy="2214578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1571612"/>
            <a:ext cx="2017713" cy="214314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 dirty="0"/>
              <a:t>Дотации</a:t>
            </a:r>
            <a:r>
              <a:rPr lang="ru-RU" i="1" dirty="0"/>
              <a:t> </a:t>
            </a:r>
            <a:r>
              <a:rPr lang="ru-RU" sz="1400" i="1" dirty="0"/>
              <a:t>(</a:t>
            </a:r>
            <a:r>
              <a:rPr lang="ru-RU" sz="1400" dirty="0"/>
              <a:t>от лат. "</a:t>
            </a:r>
            <a:r>
              <a:rPr lang="en-US" sz="1400" dirty="0" err="1"/>
              <a:t>Dotatio</a:t>
            </a:r>
            <a:r>
              <a:rPr lang="ru-RU" sz="1400" dirty="0"/>
              <a:t>" – дар, пожертвование</a:t>
            </a:r>
            <a:r>
              <a:rPr lang="ru-RU" sz="1400" i="1" dirty="0"/>
              <a:t>) – </a:t>
            </a:r>
            <a:r>
              <a:rPr lang="ru-RU" sz="1400" dirty="0"/>
              <a:t>предоставляются без определения конкретной цели их использования</a:t>
            </a:r>
            <a:endParaRPr lang="ru-RU" sz="1400" i="1" dirty="0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357695"/>
            <a:ext cx="3384550" cy="178594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357695"/>
            <a:ext cx="3455988" cy="1785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1571612"/>
            <a:ext cx="2125692" cy="207170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Иные межбюджетные трансферты</a:t>
            </a:r>
            <a:r>
              <a:rPr lang="ru-RU" dirty="0"/>
              <a:t> – </a:t>
            </a:r>
            <a:r>
              <a:rPr lang="ru-RU" sz="1400" dirty="0"/>
              <a:t>предоставляются на определённые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116632"/>
            <a:ext cx="6701904" cy="432048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kern="0" dirty="0" smtClean="0">
                <a:latin typeface="Arial" charset="0"/>
              </a:rPr>
              <a:t> </a:t>
            </a:r>
            <a:r>
              <a:rPr lang="ru-RU" altLang="ru-RU" sz="1600" b="1" kern="0" dirty="0">
                <a:latin typeface="Arial" charset="0"/>
              </a:rPr>
              <a:t>Д</a:t>
            </a:r>
            <a:r>
              <a:rPr lang="ru-RU" altLang="ru-RU" sz="1600" b="1" kern="0" dirty="0" smtClean="0">
                <a:latin typeface="Arial" charset="0"/>
              </a:rPr>
              <a:t>оходные источники бюджета городского поселения «Остров»  </a:t>
            </a:r>
            <a:br>
              <a:rPr lang="ru-RU" altLang="ru-RU" sz="1600" b="1" kern="0" dirty="0" smtClean="0">
                <a:latin typeface="Arial" charset="0"/>
              </a:rPr>
            </a:br>
            <a:endParaRPr lang="ru-RU" altLang="ru-RU" sz="1600" b="1" kern="0" dirty="0" smtClean="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96056"/>
              </p:ext>
            </p:extLst>
          </p:nvPr>
        </p:nvGraphicFramePr>
        <p:xfrm>
          <a:off x="251520" y="548680"/>
          <a:ext cx="8568952" cy="5599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0279"/>
                <a:gridCol w="941871"/>
                <a:gridCol w="920631"/>
                <a:gridCol w="1062267"/>
                <a:gridCol w="1203904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план по годам (тыс. р.)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18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Налог на доходы физических лиц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36480,0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37620,0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38470,0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35008,0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06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/>
                        <a:t>Акцизы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2828,0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2943,0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3004,0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2386,0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47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Налог на имущество физических лиц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1961,9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486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Земельный налог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6052,0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6052,0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6052,0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5433,4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6369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денежных взысканий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(штрафов)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6369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/>
                        <a:t>Итого налоговых доходов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47560,0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48815,0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49726,0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44802,4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1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/>
                        <a:t>Неналоговые доходы. в т. ч.</a:t>
                      </a:r>
                      <a:endParaRPr lang="ru-RU" sz="1200" b="1" i="1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1135,0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1135,0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1250,0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1267,4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06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/>
                        <a:t>Доходы от использования имущества и доходы от продажи земельных участков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1267,4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764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1" i="1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354,23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37,2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35,88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1188,0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1734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поселений на </a:t>
                      </a:r>
                      <a:r>
                        <a:rPr lang="ru-RU" sz="12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расходных обязательств субъектов Российской Федерации,</a:t>
                      </a:r>
                      <a:r>
                        <a:rPr lang="ru-RU" sz="12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связанных с реализацией федеральной целевой программы «Увековечение памяти погибших при защите Отечества на 2019-2024 годы»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815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бюджетам городских поселений на финансовое обеспечение отдельных полномочий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38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Дотации бюджетам городских поселений на выравнивание бюджетной обеспеченности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38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Дотации бюджетам городских поселений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на поддержку мер по обеспечению сбалансированности бюджетов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38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межбюджетные трансферты, передаваемые бюджетам городских поселений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38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/>
                        <a:t>ИТОГО ДОХОДОВ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49049,23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50187,20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51011,88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47258,0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607047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Базовыми параметрами при расчете доходов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приняты оценка налоговой базы по отдельным видам налогов и прогнозы администраторов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243" y="404666"/>
            <a:ext cx="6043085" cy="94937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altLang="ru-RU" sz="1800" kern="0" dirty="0" smtClean="0">
                <a:solidFill>
                  <a:schemeClr val="tx1"/>
                </a:solidFill>
                <a:effectLst/>
              </a:rPr>
              <a:t>Структура основных доходов бюджета  городского поселения «Остров» по данным 2020 года</a:t>
            </a: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endParaRPr lang="ru-RU" sz="1600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76576"/>
              </p:ext>
            </p:extLst>
          </p:nvPr>
        </p:nvGraphicFramePr>
        <p:xfrm>
          <a:off x="1471281" y="1354040"/>
          <a:ext cx="6043085" cy="509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1043608" y="3501008"/>
            <a:ext cx="0" cy="12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44208" y="5229202"/>
            <a:ext cx="24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доходы физических лиц 66,0 %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336196" y="4509120"/>
            <a:ext cx="1116124" cy="720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24928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Земельный налог 16,0 %</a:t>
            </a:r>
            <a:endParaRPr lang="ru-RU" sz="1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1319" y="2660502"/>
            <a:ext cx="904415" cy="1264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33428" y="1484784"/>
            <a:ext cx="138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 5,0%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90349" y="1484784"/>
            <a:ext cx="234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имущество физических лиц</a:t>
            </a:r>
          </a:p>
          <a:p>
            <a:pPr algn="ctr"/>
            <a:r>
              <a:rPr lang="ru-RU" sz="1200" dirty="0" smtClean="0"/>
              <a:t>4,0 %</a:t>
            </a:r>
            <a:endParaRPr lang="ru-RU" sz="12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150874" y="1905799"/>
            <a:ext cx="274584" cy="443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142904" y="1905799"/>
            <a:ext cx="636372" cy="356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52149804"/>
              </p:ext>
            </p:extLst>
          </p:nvPr>
        </p:nvGraphicFramePr>
        <p:xfrm>
          <a:off x="1115616" y="836712"/>
          <a:ext cx="60960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 Расходы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городского поселения</a:t>
            </a:r>
          </a:p>
          <a:p>
            <a:r>
              <a:rPr lang="ru-RU" altLang="ru-RU" sz="2400" b="1" kern="0" dirty="0" smtClean="0"/>
              <a:t> «Остров»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557708"/>
              </p:ext>
            </p:extLst>
          </p:nvPr>
        </p:nvGraphicFramePr>
        <p:xfrm>
          <a:off x="683567" y="1875022"/>
          <a:ext cx="8136905" cy="3786227"/>
        </p:xfrm>
        <a:graphic>
          <a:graphicData uri="http://schemas.openxmlformats.org/drawingml/2006/table">
            <a:tbl>
              <a:tblPr/>
              <a:tblGrid>
                <a:gridCol w="792089"/>
                <a:gridCol w="3024336"/>
                <a:gridCol w="1224136"/>
                <a:gridCol w="1008112"/>
                <a:gridCol w="1048811"/>
                <a:gridCol w="1039421"/>
              </a:tblGrid>
              <a:tr h="39079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по годам (тыс. р.)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Исполнено</a:t>
                      </a:r>
                      <a:r>
                        <a:rPr lang="ru-RU" sz="1200" b="1" baseline="0" dirty="0" smtClean="0"/>
                        <a:t> 2020 год</a:t>
                      </a:r>
                      <a:endParaRPr lang="ru-RU" sz="1200" b="1" dirty="0"/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3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5834,97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5835,0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5835,03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5639,5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2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9782,0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10538,50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10607,85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9770,4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25563,26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21668,0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21768,0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29045,6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7820,0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12096,70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12752,0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13004,0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5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49049,23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50187,20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51011,88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58069,6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20272" y="1628800"/>
            <a:ext cx="1428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78" y="202472"/>
            <a:ext cx="8784976" cy="1099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dirty="0" smtClean="0"/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Структура расходов бюджета городского поселения «Остров» по данным 2021 года</a:t>
            </a:r>
            <a:endParaRPr lang="ru-RU" sz="18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79021497"/>
              </p:ext>
            </p:extLst>
          </p:nvPr>
        </p:nvGraphicFramePr>
        <p:xfrm>
          <a:off x="1115616" y="2131115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3" y="4928081"/>
            <a:ext cx="12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Ж</a:t>
            </a:r>
            <a:r>
              <a:rPr lang="ru-RU" sz="1200" dirty="0" smtClean="0"/>
              <a:t>илищно- коммунальное хозяйство 48,0%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1484784"/>
            <a:ext cx="171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Культура и кинематография 12,0%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78" y="5301208"/>
            <a:ext cx="207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Национальная экономика</a:t>
            </a:r>
          </a:p>
          <a:p>
            <a:pPr algn="ctr"/>
            <a:r>
              <a:rPr lang="ru-RU" sz="1200" dirty="0" smtClean="0"/>
              <a:t>31,0 %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85616" y="4928081"/>
            <a:ext cx="492141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11760" y="2131115"/>
            <a:ext cx="456074" cy="775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804248" y="4725144"/>
            <a:ext cx="936104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7170" y="1529229"/>
            <a:ext cx="231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безопасность и правоохранительная деятельность 2 %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91880" y="2131115"/>
            <a:ext cx="312058" cy="505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9832" y="1484784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Общегосударственные вопросы 7,0 %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Начиная с </a:t>
            </a:r>
            <a:r>
              <a:rPr lang="ru-RU" dirty="0" smtClean="0"/>
              <a:t>2017 </a:t>
            </a:r>
            <a:r>
              <a:rPr lang="ru-RU" dirty="0"/>
              <a:t>года планирование и исполнение </a:t>
            </a:r>
            <a:r>
              <a:rPr lang="ru-RU" dirty="0" smtClean="0"/>
              <a:t>бюджета</a:t>
            </a:r>
            <a:endParaRPr lang="ru-RU" dirty="0"/>
          </a:p>
          <a:p>
            <a:pPr algn="ctr"/>
            <a:r>
              <a:rPr lang="ru-RU" dirty="0" smtClean="0"/>
              <a:t> муниципалитета  осуществляется на </a:t>
            </a:r>
            <a:r>
              <a:rPr lang="ru-RU" dirty="0"/>
              <a:t>программной </a:t>
            </a:r>
            <a:r>
              <a:rPr lang="ru-RU" dirty="0" smtClean="0"/>
              <a:t>основе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790592" y="1149022"/>
            <a:ext cx="7615115" cy="4982530"/>
            <a:chOff x="802454" y="1197798"/>
            <a:chExt cx="7091860" cy="5001253"/>
          </a:xfrm>
        </p:grpSpPr>
        <p:sp>
          <p:nvSpPr>
            <p:cNvPr id="4" name="Полилиния 3"/>
            <p:cNvSpPr/>
            <p:nvPr/>
          </p:nvSpPr>
          <p:spPr>
            <a:xfrm>
              <a:off x="825942" y="1197798"/>
              <a:ext cx="7068372" cy="773755"/>
            </a:xfrm>
            <a:custGeom>
              <a:avLst/>
              <a:gdLst>
                <a:gd name="connsiteX0" fmla="*/ 0 w 6610832"/>
                <a:gd name="connsiteY0" fmla="*/ 141010 h 1410098"/>
                <a:gd name="connsiteX1" fmla="*/ 141010 w 6610832"/>
                <a:gd name="connsiteY1" fmla="*/ 0 h 1410098"/>
                <a:gd name="connsiteX2" fmla="*/ 6469822 w 6610832"/>
                <a:gd name="connsiteY2" fmla="*/ 0 h 1410098"/>
                <a:gd name="connsiteX3" fmla="*/ 6610832 w 6610832"/>
                <a:gd name="connsiteY3" fmla="*/ 141010 h 1410098"/>
                <a:gd name="connsiteX4" fmla="*/ 6610832 w 6610832"/>
                <a:gd name="connsiteY4" fmla="*/ 1269088 h 1410098"/>
                <a:gd name="connsiteX5" fmla="*/ 6469822 w 6610832"/>
                <a:gd name="connsiteY5" fmla="*/ 1410098 h 1410098"/>
                <a:gd name="connsiteX6" fmla="*/ 141010 w 6610832"/>
                <a:gd name="connsiteY6" fmla="*/ 1410098 h 1410098"/>
                <a:gd name="connsiteX7" fmla="*/ 0 w 6610832"/>
                <a:gd name="connsiteY7" fmla="*/ 1269088 h 1410098"/>
                <a:gd name="connsiteX8" fmla="*/ 0 w 6610832"/>
                <a:gd name="connsiteY8" fmla="*/ 141010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0832" h="1410098">
                  <a:moveTo>
                    <a:pt x="0" y="141010"/>
                  </a:moveTo>
                  <a:cubicBezTo>
                    <a:pt x="0" y="63132"/>
                    <a:pt x="63132" y="0"/>
                    <a:pt x="141010" y="0"/>
                  </a:cubicBezTo>
                  <a:lnTo>
                    <a:pt x="6469822" y="0"/>
                  </a:lnTo>
                  <a:cubicBezTo>
                    <a:pt x="6547700" y="0"/>
                    <a:pt x="6610832" y="63132"/>
                    <a:pt x="6610832" y="141010"/>
                  </a:cubicBezTo>
                  <a:lnTo>
                    <a:pt x="6610832" y="1269088"/>
                  </a:lnTo>
                  <a:cubicBezTo>
                    <a:pt x="6610832" y="1346966"/>
                    <a:pt x="6547700" y="1410098"/>
                    <a:pt x="6469822" y="1410098"/>
                  </a:cubicBezTo>
                  <a:lnTo>
                    <a:pt x="141010" y="1410098"/>
                  </a:lnTo>
                  <a:cubicBezTo>
                    <a:pt x="63132" y="1410098"/>
                    <a:pt x="0" y="1346966"/>
                    <a:pt x="0" y="1269088"/>
                  </a:cubicBezTo>
                  <a:lnTo>
                    <a:pt x="0" y="1410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Муниципальная программа «Благоустройство территории муниципального образования «Остров» на 2017-2019,2020-2022, 2023-2025 годы</a:t>
              </a:r>
              <a:endParaRPr lang="ru-RU" sz="18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02455" y="2862977"/>
              <a:ext cx="949790" cy="1681459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Сохранение и развитие автомобильных дорог общего пользования местного значения </a:t>
              </a:r>
              <a:endParaRPr lang="ru-RU" sz="12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802454" y="4671123"/>
              <a:ext cx="949789" cy="1494179"/>
            </a:xfrm>
            <a:custGeom>
              <a:avLst/>
              <a:gdLst>
                <a:gd name="connsiteX0" fmla="*/ 0 w 436636"/>
                <a:gd name="connsiteY0" fmla="*/ 43664 h 1410098"/>
                <a:gd name="connsiteX1" fmla="*/ 43664 w 436636"/>
                <a:gd name="connsiteY1" fmla="*/ 0 h 1410098"/>
                <a:gd name="connsiteX2" fmla="*/ 392972 w 436636"/>
                <a:gd name="connsiteY2" fmla="*/ 0 h 1410098"/>
                <a:gd name="connsiteX3" fmla="*/ 436636 w 436636"/>
                <a:gd name="connsiteY3" fmla="*/ 43664 h 1410098"/>
                <a:gd name="connsiteX4" fmla="*/ 436636 w 436636"/>
                <a:gd name="connsiteY4" fmla="*/ 1366434 h 1410098"/>
                <a:gd name="connsiteX5" fmla="*/ 392972 w 436636"/>
                <a:gd name="connsiteY5" fmla="*/ 1410098 h 1410098"/>
                <a:gd name="connsiteX6" fmla="*/ 43664 w 436636"/>
                <a:gd name="connsiteY6" fmla="*/ 1410098 h 1410098"/>
                <a:gd name="connsiteX7" fmla="*/ 0 w 436636"/>
                <a:gd name="connsiteY7" fmla="*/ 1366434 h 1410098"/>
                <a:gd name="connsiteX8" fmla="*/ 0 w 436636"/>
                <a:gd name="connsiteY8" fmla="*/ 4366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636" h="1410098">
                  <a:moveTo>
                    <a:pt x="0" y="43664"/>
                  </a:moveTo>
                  <a:cubicBezTo>
                    <a:pt x="0" y="19549"/>
                    <a:pt x="19549" y="0"/>
                    <a:pt x="43664" y="0"/>
                  </a:cubicBezTo>
                  <a:lnTo>
                    <a:pt x="392972" y="0"/>
                  </a:lnTo>
                  <a:cubicBezTo>
                    <a:pt x="417087" y="0"/>
                    <a:pt x="436636" y="19549"/>
                    <a:pt x="436636" y="43664"/>
                  </a:cubicBezTo>
                  <a:lnTo>
                    <a:pt x="436636" y="1366434"/>
                  </a:lnTo>
                  <a:cubicBezTo>
                    <a:pt x="436636" y="1390549"/>
                    <a:pt x="417087" y="1410098"/>
                    <a:pt x="392972" y="1410098"/>
                  </a:cubicBezTo>
                  <a:lnTo>
                    <a:pt x="43664" y="1410098"/>
                  </a:lnTo>
                  <a:cubicBezTo>
                    <a:pt x="19549" y="1410098"/>
                    <a:pt x="0" y="1390549"/>
                    <a:pt x="0" y="1366434"/>
                  </a:cubicBezTo>
                  <a:lnTo>
                    <a:pt x="0" y="4366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автомобильных дорог общего пользования местного значения и сооружений на них</a:t>
              </a:r>
              <a:endParaRPr lang="ru-RU" sz="12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882665" y="2882054"/>
              <a:ext cx="964933" cy="1597472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О</a:t>
              </a:r>
              <a:r>
                <a:rPr lang="ru-RU" sz="1200" kern="1200" dirty="0" smtClean="0"/>
                <a:t>рганизация наружного освещения в городском поселении «Остров»</a:t>
              </a:r>
              <a:endParaRPr lang="ru-RU" sz="1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938743" y="2902498"/>
              <a:ext cx="834459" cy="159747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Озеленение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50069" y="2902499"/>
              <a:ext cx="860675" cy="1556584"/>
            </a:xfrm>
            <a:custGeom>
              <a:avLst/>
              <a:gdLst>
                <a:gd name="connsiteX0" fmla="*/ 0 w 935208"/>
                <a:gd name="connsiteY0" fmla="*/ 93521 h 1551107"/>
                <a:gd name="connsiteX1" fmla="*/ 93521 w 935208"/>
                <a:gd name="connsiteY1" fmla="*/ 0 h 1551107"/>
                <a:gd name="connsiteX2" fmla="*/ 841687 w 935208"/>
                <a:gd name="connsiteY2" fmla="*/ 0 h 1551107"/>
                <a:gd name="connsiteX3" fmla="*/ 935208 w 935208"/>
                <a:gd name="connsiteY3" fmla="*/ 93521 h 1551107"/>
                <a:gd name="connsiteX4" fmla="*/ 935208 w 935208"/>
                <a:gd name="connsiteY4" fmla="*/ 1457586 h 1551107"/>
                <a:gd name="connsiteX5" fmla="*/ 841687 w 935208"/>
                <a:gd name="connsiteY5" fmla="*/ 1551107 h 1551107"/>
                <a:gd name="connsiteX6" fmla="*/ 93521 w 935208"/>
                <a:gd name="connsiteY6" fmla="*/ 1551107 h 1551107"/>
                <a:gd name="connsiteX7" fmla="*/ 0 w 935208"/>
                <a:gd name="connsiteY7" fmla="*/ 1457586 h 1551107"/>
                <a:gd name="connsiteX8" fmla="*/ 0 w 935208"/>
                <a:gd name="connsiteY8" fmla="*/ 93521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208" h="1551107">
                  <a:moveTo>
                    <a:pt x="0" y="93521"/>
                  </a:moveTo>
                  <a:cubicBezTo>
                    <a:pt x="0" y="41871"/>
                    <a:pt x="41871" y="0"/>
                    <a:pt x="93521" y="0"/>
                  </a:cubicBezTo>
                  <a:lnTo>
                    <a:pt x="841687" y="0"/>
                  </a:lnTo>
                  <a:cubicBezTo>
                    <a:pt x="893337" y="0"/>
                    <a:pt x="935208" y="41871"/>
                    <a:pt x="935208" y="93521"/>
                  </a:cubicBezTo>
                  <a:lnTo>
                    <a:pt x="935208" y="1457586"/>
                  </a:lnTo>
                  <a:cubicBezTo>
                    <a:pt x="935208" y="1509236"/>
                    <a:pt x="893337" y="1551107"/>
                    <a:pt x="841687" y="1551107"/>
                  </a:cubicBezTo>
                  <a:lnTo>
                    <a:pt x="93521" y="1551107"/>
                  </a:lnTo>
                  <a:cubicBezTo>
                    <a:pt x="41871" y="1551107"/>
                    <a:pt x="0" y="1509236"/>
                    <a:pt x="0" y="1457586"/>
                  </a:cubicBezTo>
                  <a:lnTo>
                    <a:pt x="0" y="93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87610" y="2902895"/>
              <a:ext cx="864135" cy="1556187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28610" y="2882054"/>
              <a:ext cx="913324" cy="1617915"/>
            </a:xfrm>
            <a:custGeom>
              <a:avLst/>
              <a:gdLst>
                <a:gd name="connsiteX0" fmla="*/ 0 w 1171348"/>
                <a:gd name="connsiteY0" fmla="*/ 117135 h 1495719"/>
                <a:gd name="connsiteX1" fmla="*/ 117135 w 1171348"/>
                <a:gd name="connsiteY1" fmla="*/ 0 h 1495719"/>
                <a:gd name="connsiteX2" fmla="*/ 1054213 w 1171348"/>
                <a:gd name="connsiteY2" fmla="*/ 0 h 1495719"/>
                <a:gd name="connsiteX3" fmla="*/ 1171348 w 1171348"/>
                <a:gd name="connsiteY3" fmla="*/ 117135 h 1495719"/>
                <a:gd name="connsiteX4" fmla="*/ 1171348 w 1171348"/>
                <a:gd name="connsiteY4" fmla="*/ 1378584 h 1495719"/>
                <a:gd name="connsiteX5" fmla="*/ 1054213 w 1171348"/>
                <a:gd name="connsiteY5" fmla="*/ 1495719 h 1495719"/>
                <a:gd name="connsiteX6" fmla="*/ 117135 w 1171348"/>
                <a:gd name="connsiteY6" fmla="*/ 1495719 h 1495719"/>
                <a:gd name="connsiteX7" fmla="*/ 0 w 1171348"/>
                <a:gd name="connsiteY7" fmla="*/ 1378584 h 1495719"/>
                <a:gd name="connsiteX8" fmla="*/ 0 w 1171348"/>
                <a:gd name="connsiteY8" fmla="*/ 117135 h 14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348" h="1495719">
                  <a:moveTo>
                    <a:pt x="0" y="117135"/>
                  </a:moveTo>
                  <a:cubicBezTo>
                    <a:pt x="0" y="52443"/>
                    <a:pt x="52443" y="0"/>
                    <a:pt x="117135" y="0"/>
                  </a:cubicBezTo>
                  <a:lnTo>
                    <a:pt x="1054213" y="0"/>
                  </a:lnTo>
                  <a:cubicBezTo>
                    <a:pt x="1118905" y="0"/>
                    <a:pt x="1171348" y="52443"/>
                    <a:pt x="1171348" y="117135"/>
                  </a:cubicBezTo>
                  <a:lnTo>
                    <a:pt x="1171348" y="1378584"/>
                  </a:lnTo>
                  <a:cubicBezTo>
                    <a:pt x="1171348" y="1443276"/>
                    <a:pt x="1118905" y="1495719"/>
                    <a:pt x="1054213" y="1495719"/>
                  </a:cubicBezTo>
                  <a:lnTo>
                    <a:pt x="117135" y="1495719"/>
                  </a:lnTo>
                  <a:cubicBezTo>
                    <a:pt x="52443" y="1495719"/>
                    <a:pt x="0" y="1443276"/>
                    <a:pt x="0" y="1378584"/>
                  </a:cubicBezTo>
                  <a:lnTo>
                    <a:pt x="0" y="117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Организация сбора и вывоза твердых бытовых отходов и мусора в </a:t>
              </a:r>
              <a:r>
                <a:rPr lang="ru-RU" sz="1200" kern="1200" dirty="0" err="1" smtClean="0"/>
                <a:t>гп</a:t>
              </a:r>
              <a:r>
                <a:rPr lang="ru-RU" sz="1200" kern="1200" dirty="0" smtClean="0"/>
                <a:t> «Остров»</a:t>
              </a:r>
              <a:endParaRPr lang="ru-RU" sz="1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50069" y="4578183"/>
              <a:ext cx="874297" cy="1620867"/>
            </a:xfrm>
            <a:custGeom>
              <a:avLst/>
              <a:gdLst>
                <a:gd name="connsiteX0" fmla="*/ 0 w 823258"/>
                <a:gd name="connsiteY0" fmla="*/ 82326 h 1547131"/>
                <a:gd name="connsiteX1" fmla="*/ 82326 w 823258"/>
                <a:gd name="connsiteY1" fmla="*/ 0 h 1547131"/>
                <a:gd name="connsiteX2" fmla="*/ 740932 w 823258"/>
                <a:gd name="connsiteY2" fmla="*/ 0 h 1547131"/>
                <a:gd name="connsiteX3" fmla="*/ 823258 w 823258"/>
                <a:gd name="connsiteY3" fmla="*/ 82326 h 1547131"/>
                <a:gd name="connsiteX4" fmla="*/ 823258 w 823258"/>
                <a:gd name="connsiteY4" fmla="*/ 1464805 h 1547131"/>
                <a:gd name="connsiteX5" fmla="*/ 740932 w 823258"/>
                <a:gd name="connsiteY5" fmla="*/ 1547131 h 1547131"/>
                <a:gd name="connsiteX6" fmla="*/ 82326 w 823258"/>
                <a:gd name="connsiteY6" fmla="*/ 1547131 h 1547131"/>
                <a:gd name="connsiteX7" fmla="*/ 0 w 823258"/>
                <a:gd name="connsiteY7" fmla="*/ 1464805 h 1547131"/>
                <a:gd name="connsiteX8" fmla="*/ 0 w 823258"/>
                <a:gd name="connsiteY8" fmla="*/ 82326 h 154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258" h="1547131">
                  <a:moveTo>
                    <a:pt x="0" y="82326"/>
                  </a:moveTo>
                  <a:cubicBezTo>
                    <a:pt x="0" y="36859"/>
                    <a:pt x="36859" y="0"/>
                    <a:pt x="82326" y="0"/>
                  </a:cubicBezTo>
                  <a:lnTo>
                    <a:pt x="740932" y="0"/>
                  </a:lnTo>
                  <a:cubicBezTo>
                    <a:pt x="786399" y="0"/>
                    <a:pt x="823258" y="36859"/>
                    <a:pt x="823258" y="82326"/>
                  </a:cubicBezTo>
                  <a:lnTo>
                    <a:pt x="823258" y="1464805"/>
                  </a:lnTo>
                  <a:cubicBezTo>
                    <a:pt x="823258" y="1510272"/>
                    <a:pt x="786399" y="1547131"/>
                    <a:pt x="740932" y="1547131"/>
                  </a:cubicBezTo>
                  <a:lnTo>
                    <a:pt x="82326" y="1547131"/>
                  </a:lnTo>
                  <a:cubicBezTo>
                    <a:pt x="36859" y="1547131"/>
                    <a:pt x="0" y="1510272"/>
                    <a:pt x="0" y="1464805"/>
                  </a:cubicBezTo>
                  <a:lnTo>
                    <a:pt x="0" y="823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787610" y="4578184"/>
              <a:ext cx="864135" cy="1620867"/>
            </a:xfrm>
            <a:custGeom>
              <a:avLst/>
              <a:gdLst>
                <a:gd name="connsiteX0" fmla="*/ 0 w 608066"/>
                <a:gd name="connsiteY0" fmla="*/ 60807 h 1413524"/>
                <a:gd name="connsiteX1" fmla="*/ 60807 w 608066"/>
                <a:gd name="connsiteY1" fmla="*/ 0 h 1413524"/>
                <a:gd name="connsiteX2" fmla="*/ 547259 w 608066"/>
                <a:gd name="connsiteY2" fmla="*/ 0 h 1413524"/>
                <a:gd name="connsiteX3" fmla="*/ 608066 w 608066"/>
                <a:gd name="connsiteY3" fmla="*/ 60807 h 1413524"/>
                <a:gd name="connsiteX4" fmla="*/ 608066 w 608066"/>
                <a:gd name="connsiteY4" fmla="*/ 1352717 h 1413524"/>
                <a:gd name="connsiteX5" fmla="*/ 547259 w 608066"/>
                <a:gd name="connsiteY5" fmla="*/ 1413524 h 1413524"/>
                <a:gd name="connsiteX6" fmla="*/ 60807 w 608066"/>
                <a:gd name="connsiteY6" fmla="*/ 1413524 h 1413524"/>
                <a:gd name="connsiteX7" fmla="*/ 0 w 608066"/>
                <a:gd name="connsiteY7" fmla="*/ 1352717 h 1413524"/>
                <a:gd name="connsiteX8" fmla="*/ 0 w 608066"/>
                <a:gd name="connsiteY8" fmla="*/ 60807 h 14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066" h="1413524">
                  <a:moveTo>
                    <a:pt x="0" y="60807"/>
                  </a:moveTo>
                  <a:cubicBezTo>
                    <a:pt x="0" y="27224"/>
                    <a:pt x="27224" y="0"/>
                    <a:pt x="60807" y="0"/>
                  </a:cubicBezTo>
                  <a:lnTo>
                    <a:pt x="547259" y="0"/>
                  </a:lnTo>
                  <a:cubicBezTo>
                    <a:pt x="580842" y="0"/>
                    <a:pt x="608066" y="27224"/>
                    <a:pt x="608066" y="60807"/>
                  </a:cubicBezTo>
                  <a:lnTo>
                    <a:pt x="608066" y="1352717"/>
                  </a:lnTo>
                  <a:cubicBezTo>
                    <a:pt x="608066" y="1386300"/>
                    <a:pt x="580842" y="1413524"/>
                    <a:pt x="547259" y="1413524"/>
                  </a:cubicBezTo>
                  <a:lnTo>
                    <a:pt x="60807" y="1413524"/>
                  </a:lnTo>
                  <a:cubicBezTo>
                    <a:pt x="27224" y="1413524"/>
                    <a:pt x="0" y="1386300"/>
                    <a:pt x="0" y="1352717"/>
                  </a:cubicBezTo>
                  <a:lnTo>
                    <a:pt x="0" y="608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парков, скверов, тротуаров, расположенных на территории </a:t>
              </a:r>
              <a:r>
                <a:rPr lang="ru-RU" sz="1200" dirty="0" err="1" smtClean="0"/>
                <a:t>гп</a:t>
              </a:r>
              <a:r>
                <a:rPr lang="ru-RU" sz="1200" dirty="0" smtClean="0"/>
                <a:t> «</a:t>
              </a:r>
              <a:r>
                <a:rPr lang="ru-RU" sz="1200" dirty="0" err="1" smtClean="0"/>
                <a:t>Осров</a:t>
              </a:r>
              <a:r>
                <a:rPr lang="ru-RU" sz="1200" dirty="0" smtClean="0"/>
                <a:t>»</a:t>
              </a:r>
              <a:endParaRPr lang="ru-RU" sz="1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989" y="4544436"/>
              <a:ext cx="929243" cy="1654614"/>
            </a:xfrm>
            <a:custGeom>
              <a:avLst/>
              <a:gdLst>
                <a:gd name="connsiteX0" fmla="*/ 0 w 693243"/>
                <a:gd name="connsiteY0" fmla="*/ 69324 h 1410098"/>
                <a:gd name="connsiteX1" fmla="*/ 69324 w 693243"/>
                <a:gd name="connsiteY1" fmla="*/ 0 h 1410098"/>
                <a:gd name="connsiteX2" fmla="*/ 623919 w 693243"/>
                <a:gd name="connsiteY2" fmla="*/ 0 h 1410098"/>
                <a:gd name="connsiteX3" fmla="*/ 693243 w 693243"/>
                <a:gd name="connsiteY3" fmla="*/ 69324 h 1410098"/>
                <a:gd name="connsiteX4" fmla="*/ 693243 w 693243"/>
                <a:gd name="connsiteY4" fmla="*/ 1340774 h 1410098"/>
                <a:gd name="connsiteX5" fmla="*/ 623919 w 693243"/>
                <a:gd name="connsiteY5" fmla="*/ 1410098 h 1410098"/>
                <a:gd name="connsiteX6" fmla="*/ 69324 w 693243"/>
                <a:gd name="connsiteY6" fmla="*/ 1410098 h 1410098"/>
                <a:gd name="connsiteX7" fmla="*/ 0 w 693243"/>
                <a:gd name="connsiteY7" fmla="*/ 1340774 h 1410098"/>
                <a:gd name="connsiteX8" fmla="*/ 0 w 693243"/>
                <a:gd name="connsiteY8" fmla="*/ 6932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243" h="1410098">
                  <a:moveTo>
                    <a:pt x="0" y="69324"/>
                  </a:moveTo>
                  <a:cubicBezTo>
                    <a:pt x="0" y="31037"/>
                    <a:pt x="31037" y="0"/>
                    <a:pt x="69324" y="0"/>
                  </a:cubicBezTo>
                  <a:lnTo>
                    <a:pt x="623919" y="0"/>
                  </a:lnTo>
                  <a:cubicBezTo>
                    <a:pt x="662206" y="0"/>
                    <a:pt x="693243" y="31037"/>
                    <a:pt x="693243" y="69324"/>
                  </a:cubicBezTo>
                  <a:lnTo>
                    <a:pt x="693243" y="1340774"/>
                  </a:lnTo>
                  <a:cubicBezTo>
                    <a:pt x="693243" y="1379061"/>
                    <a:pt x="662206" y="1410098"/>
                    <a:pt x="623919" y="1410098"/>
                  </a:cubicBezTo>
                  <a:lnTo>
                    <a:pt x="69324" y="1410098"/>
                  </a:lnTo>
                  <a:cubicBezTo>
                    <a:pt x="31037" y="1410098"/>
                    <a:pt x="0" y="1379061"/>
                    <a:pt x="0" y="1340774"/>
                  </a:cubicBezTo>
                  <a:lnTo>
                    <a:pt x="0" y="693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Ликвидация несанкционированных свалок и вывоз твердых бытовых отходов и мусора с территории </a:t>
              </a:r>
              <a:endParaRPr lang="ru-RU" sz="12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644232" y="2862975"/>
              <a:ext cx="1228089" cy="1636994"/>
            </a:xfrm>
            <a:custGeom>
              <a:avLst/>
              <a:gdLst>
                <a:gd name="connsiteX0" fmla="*/ 0 w 1354222"/>
                <a:gd name="connsiteY0" fmla="*/ 135422 h 1455334"/>
                <a:gd name="connsiteX1" fmla="*/ 135422 w 1354222"/>
                <a:gd name="connsiteY1" fmla="*/ 0 h 1455334"/>
                <a:gd name="connsiteX2" fmla="*/ 1218800 w 1354222"/>
                <a:gd name="connsiteY2" fmla="*/ 0 h 1455334"/>
                <a:gd name="connsiteX3" fmla="*/ 1354222 w 1354222"/>
                <a:gd name="connsiteY3" fmla="*/ 135422 h 1455334"/>
                <a:gd name="connsiteX4" fmla="*/ 1354222 w 1354222"/>
                <a:gd name="connsiteY4" fmla="*/ 1319912 h 1455334"/>
                <a:gd name="connsiteX5" fmla="*/ 1218800 w 1354222"/>
                <a:gd name="connsiteY5" fmla="*/ 1455334 h 1455334"/>
                <a:gd name="connsiteX6" fmla="*/ 135422 w 1354222"/>
                <a:gd name="connsiteY6" fmla="*/ 1455334 h 1455334"/>
                <a:gd name="connsiteX7" fmla="*/ 0 w 1354222"/>
                <a:gd name="connsiteY7" fmla="*/ 1319912 h 1455334"/>
                <a:gd name="connsiteX8" fmla="*/ 0 w 1354222"/>
                <a:gd name="connsiteY8" fmla="*/ 135422 h 145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222" h="1455334">
                  <a:moveTo>
                    <a:pt x="0" y="135422"/>
                  </a:moveTo>
                  <a:cubicBezTo>
                    <a:pt x="0" y="60630"/>
                    <a:pt x="60630" y="0"/>
                    <a:pt x="135422" y="0"/>
                  </a:cubicBezTo>
                  <a:lnTo>
                    <a:pt x="1218800" y="0"/>
                  </a:lnTo>
                  <a:cubicBezTo>
                    <a:pt x="1293592" y="0"/>
                    <a:pt x="1354222" y="60630"/>
                    <a:pt x="1354222" y="135422"/>
                  </a:cubicBezTo>
                  <a:lnTo>
                    <a:pt x="1354222" y="1319912"/>
                  </a:lnTo>
                  <a:cubicBezTo>
                    <a:pt x="1354222" y="1394704"/>
                    <a:pt x="1293592" y="1455334"/>
                    <a:pt x="1218800" y="1455334"/>
                  </a:cubicBezTo>
                  <a:lnTo>
                    <a:pt x="135422" y="1455334"/>
                  </a:lnTo>
                  <a:cubicBezTo>
                    <a:pt x="60630" y="1455334"/>
                    <a:pt x="0" y="1394704"/>
                    <a:pt x="0" y="1319912"/>
                  </a:cubicBezTo>
                  <a:lnTo>
                    <a:pt x="0" y="1354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«Обеспечение пожарной безопасности в городском поселении </a:t>
              </a:r>
              <a:r>
                <a:rPr lang="ru-RU" sz="1400" kern="1200" dirty="0" smtClean="0"/>
                <a:t>«Остров»»</a:t>
              </a:r>
              <a:endParaRPr lang="ru-RU" sz="14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681261" y="4578183"/>
              <a:ext cx="1199006" cy="1620867"/>
            </a:xfrm>
            <a:custGeom>
              <a:avLst/>
              <a:gdLst>
                <a:gd name="connsiteX0" fmla="*/ 0 w 635202"/>
                <a:gd name="connsiteY0" fmla="*/ 63520 h 1483070"/>
                <a:gd name="connsiteX1" fmla="*/ 63520 w 635202"/>
                <a:gd name="connsiteY1" fmla="*/ 0 h 1483070"/>
                <a:gd name="connsiteX2" fmla="*/ 571682 w 635202"/>
                <a:gd name="connsiteY2" fmla="*/ 0 h 1483070"/>
                <a:gd name="connsiteX3" fmla="*/ 635202 w 635202"/>
                <a:gd name="connsiteY3" fmla="*/ 63520 h 1483070"/>
                <a:gd name="connsiteX4" fmla="*/ 635202 w 635202"/>
                <a:gd name="connsiteY4" fmla="*/ 1419550 h 1483070"/>
                <a:gd name="connsiteX5" fmla="*/ 571682 w 635202"/>
                <a:gd name="connsiteY5" fmla="*/ 1483070 h 1483070"/>
                <a:gd name="connsiteX6" fmla="*/ 63520 w 635202"/>
                <a:gd name="connsiteY6" fmla="*/ 1483070 h 1483070"/>
                <a:gd name="connsiteX7" fmla="*/ 0 w 635202"/>
                <a:gd name="connsiteY7" fmla="*/ 1419550 h 1483070"/>
                <a:gd name="connsiteX8" fmla="*/ 0 w 635202"/>
                <a:gd name="connsiteY8" fmla="*/ 63520 h 14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202" h="1483070">
                  <a:moveTo>
                    <a:pt x="0" y="63520"/>
                  </a:moveTo>
                  <a:cubicBezTo>
                    <a:pt x="0" y="28439"/>
                    <a:pt x="28439" y="0"/>
                    <a:pt x="63520" y="0"/>
                  </a:cubicBezTo>
                  <a:lnTo>
                    <a:pt x="571682" y="0"/>
                  </a:lnTo>
                  <a:cubicBezTo>
                    <a:pt x="606763" y="0"/>
                    <a:pt x="635202" y="28439"/>
                    <a:pt x="635202" y="63520"/>
                  </a:cubicBezTo>
                  <a:lnTo>
                    <a:pt x="635202" y="1419550"/>
                  </a:lnTo>
                  <a:cubicBezTo>
                    <a:pt x="635202" y="1454631"/>
                    <a:pt x="606763" y="1483070"/>
                    <a:pt x="571682" y="1483070"/>
                  </a:cubicBezTo>
                  <a:lnTo>
                    <a:pt x="63520" y="1483070"/>
                  </a:lnTo>
                  <a:cubicBezTo>
                    <a:pt x="28439" y="1483070"/>
                    <a:pt x="0" y="1454631"/>
                    <a:pt x="0" y="1419550"/>
                  </a:cubicBezTo>
                  <a:lnTo>
                    <a:pt x="0" y="635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Обеспечение пожарной безопасности муниципального образования</a:t>
              </a:r>
              <a:endParaRPr lang="ru-RU" sz="1200" kern="12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789908" y="2902895"/>
              <a:ext cx="861837" cy="157663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Благоустройство парков, скверов, тротуаров, расположенных на территории г п «Остров»</a:t>
              </a:r>
              <a:endParaRPr lang="ru-RU" sz="1200" kern="1200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952608" y="4544435"/>
            <a:ext cx="1039808" cy="158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Организация наружного освещения в городском поселении «Остров»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08992" y="4544435"/>
            <a:ext cx="914194" cy="162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Озеленение территории городского поселения «Остров»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77968" y="2123846"/>
            <a:ext cx="7591490" cy="481451"/>
          </a:xfrm>
          <a:prstGeom prst="roundRect">
            <a:avLst>
              <a:gd name="adj" fmla="val 46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241" y="4410761"/>
            <a:ext cx="7591489" cy="19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МЕРОПРИЯТИЯ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1932543"/>
            <a:ext cx="343545" cy="204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2605297"/>
            <a:ext cx="404049" cy="22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7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75037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 расходов городского поселения «Остров»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90424193"/>
              </p:ext>
            </p:extLst>
          </p:nvPr>
        </p:nvGraphicFramePr>
        <p:xfrm>
          <a:off x="1607698" y="857903"/>
          <a:ext cx="5760640" cy="384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1664771" y="4869160"/>
            <a:ext cx="2014120" cy="958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0961" y="4869159"/>
            <a:ext cx="3701497" cy="9120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264975" y="1094102"/>
            <a:ext cx="648072" cy="91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75857" y="270892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3296925" y="4038747"/>
            <a:ext cx="648072" cy="91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0265" y="4848064"/>
            <a:ext cx="1935121" cy="110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Культура и кинематография 13004,0 тыс. руб.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20961" y="5013177"/>
            <a:ext cx="3747377" cy="814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       Культура </a:t>
            </a:r>
            <a:r>
              <a:rPr lang="ru-RU" sz="1200" dirty="0" smtClean="0">
                <a:solidFill>
                  <a:schemeClr val="tx1"/>
                </a:solidFill>
              </a:rPr>
              <a:t>7820,0 </a:t>
            </a:r>
            <a:r>
              <a:rPr lang="ru-RU" sz="1200" dirty="0" smtClean="0">
                <a:solidFill>
                  <a:schemeClr val="tx1"/>
                </a:solidFill>
              </a:rPr>
              <a:t>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296926" y="5146463"/>
            <a:ext cx="627002" cy="202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" y="731838"/>
            <a:ext cx="7452937" cy="5361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6472"/>
            <a:ext cx="8496944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3019"/>
            <a:ext cx="532859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Жилищно- коммунальное хозяйство 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25563,26 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2730858"/>
              </p:ext>
            </p:extLst>
          </p:nvPr>
        </p:nvGraphicFramePr>
        <p:xfrm>
          <a:off x="1547664" y="1484784"/>
          <a:ext cx="64807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347864" y="1844824"/>
            <a:ext cx="648072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47864" y="4869160"/>
            <a:ext cx="648072" cy="117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11760" y="1167126"/>
            <a:ext cx="432048" cy="24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Формат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трехлетнего  бюджета обеспечивает большую прогнозируемость экономических условий, способствует повышению доверия к деятельности администрации.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М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обилизация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доходов, сокращение и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перераспределение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расходов бюджета, ограничение его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дефицита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позволит сбалансировать бюджет в среднесрочном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периоде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2830115"/>
              </p:ext>
            </p:extLst>
          </p:nvPr>
        </p:nvGraphicFramePr>
        <p:xfrm>
          <a:off x="1524000" y="2203168"/>
          <a:ext cx="6000328" cy="325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5796" y="5373216"/>
            <a:ext cx="3672408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1" y="252809"/>
            <a:ext cx="5542857" cy="6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344816" cy="432048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  <a:b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Финансовым Управлением Администрации </a:t>
            </a:r>
            <a:r>
              <a:rPr lang="ru-RU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Островского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района</a:t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Информацию</a:t>
            </a:r>
            <a:r>
              <a:rPr lang="ru-RU" altLang="ru-RU" sz="1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бюджете можно получить на официальном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сайте МО городского поселения «Остров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»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&lt;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ostradm@ellink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ru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&gt;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и по адресу: 181350, Псковская область, г. Остров, ул. 25 Октября, д.31, тел. 3-42-44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9"/>
            <a:ext cx="8784975" cy="7200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8680"/>
            <a:ext cx="8784977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kern="0" dirty="0">
                <a:solidFill>
                  <a:srgbClr val="A50021"/>
                </a:solidFill>
                <a:effectLst/>
                <a:latin typeface="Arial"/>
              </a:rPr>
              <a:t>Бюджет на </a:t>
            </a:r>
            <a:r>
              <a:rPr lang="ru-RU" sz="3200" kern="0" dirty="0" smtClean="0">
                <a:solidFill>
                  <a:srgbClr val="A50021"/>
                </a:solidFill>
                <a:effectLst/>
                <a:latin typeface="Arial"/>
              </a:rPr>
              <a:t>2021-2023 годы </a:t>
            </a:r>
            <a:r>
              <a:rPr lang="ru-RU" sz="3200" kern="0" dirty="0">
                <a:solidFill>
                  <a:srgbClr val="A50021"/>
                </a:solidFill>
                <a:effectLst/>
                <a:latin typeface="Arial"/>
              </a:rPr>
              <a:t>направлен на решение следующих задач: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6" y="1844824"/>
            <a:ext cx="8640962" cy="4392488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kern="0" dirty="0">
                <a:solidFill>
                  <a:srgbClr val="000000"/>
                </a:solidFill>
                <a:latin typeface="Arial"/>
              </a:rPr>
              <a:t>Обеспечение сбалансированности (за счет более полного и своевременного поступления  доходов, улучшение качества их администрирования  и принятия обеспеченных финансовыми источниками расходных обязательств);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принятие бюджетных обязательств в пределах имеющихся лимитов и источников финансирования бюджета в целях своевременного исполнения принятых расходных обязательств и недопущения возникновения просроченной кредиторской задолженности;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достижение запланированного уровня целевых показателей муниципальных программ на основе плана социально- экономического развития поселения, основных направлений бюджетной и налоговой политики на текущий год и плановый период;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ru-RU" sz="15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повышение качества управления муниципальными финансами и эффективности бюджетных расходов, усиление контроля в пределах полномочий за целевым использованием бюджетных средств;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соблюдение требований бюджетного законодательства Российской Федерации (особенно по вопросам, касающимся предельных объемов дефицита) во избежание приостановления предоставления межбюджетных трансфертов из областного бюджета;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15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обеспечение открытости бюджетного процесса перед гражданами,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435" y="476672"/>
            <a:ext cx="4248472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БЮДЖЕТНАЯ СИСТЕМА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960" y="1124744"/>
            <a:ext cx="8568952" cy="92333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16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</a:t>
            </a: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00404"/>
            <a:ext cx="7128792" cy="53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</a:t>
            </a:r>
            <a:r>
              <a:rPr lang="ru-RU" sz="2000" dirty="0" smtClean="0"/>
              <a:t>ЮДЖЕТНАЯ СИСТЕМА </a:t>
            </a:r>
            <a:r>
              <a:rPr lang="ru-RU" sz="2400" dirty="0" smtClean="0"/>
              <a:t>Р</a:t>
            </a:r>
            <a:r>
              <a:rPr lang="ru-RU" sz="2000" dirty="0" smtClean="0"/>
              <a:t>ОССИЙСКОЙ </a:t>
            </a:r>
            <a:r>
              <a:rPr lang="ru-RU" sz="2400" dirty="0" smtClean="0"/>
              <a:t>Ф</a:t>
            </a:r>
            <a:r>
              <a:rPr lang="ru-RU" sz="2000" dirty="0" smtClean="0"/>
              <a:t>ЕДЕРАЦИИ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960" y="3717699"/>
            <a:ext cx="1791776" cy="1007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4" y="3747879"/>
            <a:ext cx="1968199" cy="97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субъектов РФ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765480"/>
            <a:ext cx="1966349" cy="9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259632" y="2697183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77678" y="2739291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257074" y="2726336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2228" y="5253538"/>
            <a:ext cx="2255555" cy="1343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государственных внебюджетных фондов РФ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22920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территориальных государственных внебюджетных фондов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97906" y="5817268"/>
            <a:ext cx="17905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округов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0653" y="4848364"/>
            <a:ext cx="1346554" cy="107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</a:t>
            </a:r>
            <a:r>
              <a:rPr lang="ru-RU" sz="1600" dirty="0" smtClean="0"/>
              <a:t>муниципальных </a:t>
            </a:r>
            <a:r>
              <a:rPr lang="ru-RU" dirty="0" smtClean="0"/>
              <a:t>районов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30281" y="4912371"/>
            <a:ext cx="1304567" cy="101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поселений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195736" y="2697183"/>
            <a:ext cx="484632" cy="253201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170538" y="2697183"/>
            <a:ext cx="484632" cy="250211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7164288" y="4848364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486076" y="4255599"/>
            <a:ext cx="537629" cy="690952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5763628" y="4255599"/>
            <a:ext cx="731520" cy="622595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96944" cy="5904656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бюджета сформирован  на основе стратегических целей и задач, определенных налоговой и бюджетной политикой городского поселения «Остров», соответствующими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Налоговая и бюджетная политика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на создание условий для обеспечения устойчивого социально-экономического развития поселения  и повышения уровня качества жизни населения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Проект бюджета муниципального образования «Остров»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 сформирован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 функциональной и ведомственной принадлежности структуры расходов,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утвержденных постановлением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Островского района расчетных муниципальных нормативов и коэффициентов по отраслям.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объемные бюджетные ассигнования определены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численности населения проживающего на территории поселения по состоянию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данным Территориального органа федеральной службы государственной статистики по Псковской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количестве 20506 человек.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5865</TotalTime>
  <Words>1333</Words>
  <Application>Microsoft Office PowerPoint</Application>
  <PresentationFormat>Экран (4:3)</PresentationFormat>
  <Paragraphs>339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Constantia</vt:lpstr>
      <vt:lpstr>Georgia</vt:lpstr>
      <vt:lpstr>Lato-Light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Бюджет на 2021-2023 годы направлен на решение следующих задач: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Нормативы зачисления налогов в бюджет поселения   Поддорского муниципального района</vt:lpstr>
      <vt:lpstr>Презентация PowerPoint</vt:lpstr>
      <vt:lpstr>Презентация PowerPoint</vt:lpstr>
      <vt:lpstr>Структура основных доходов бюджета  городского поселения «Остров» по данным 2020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«Бюджет для граждан»  подготовлен Финансовым Управлением Администрации Островского района   Информацию о бюджете можно получить на официальном сайте МО городского поселения «Остров» &lt;ostradm@ellink.ru&gt; и по адресу: 181350, Псковская область, г. Остров, ул. 25 Октября, д.31, тел. 3-42-44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547</cp:revision>
  <cp:lastPrinted>2019-04-12T09:53:16Z</cp:lastPrinted>
  <dcterms:created xsi:type="dcterms:W3CDTF">2014-05-12T16:47:43Z</dcterms:created>
  <dcterms:modified xsi:type="dcterms:W3CDTF">2021-03-19T07:19:09Z</dcterms:modified>
</cp:coreProperties>
</file>